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60" r:id="rId4"/>
    <p:sldId id="258" r:id="rId5"/>
    <p:sldId id="259" r:id="rId6"/>
    <p:sldId id="261" r:id="rId7"/>
    <p:sldId id="265" r:id="rId8"/>
    <p:sldId id="262" r:id="rId9"/>
    <p:sldId id="266" r:id="rId10"/>
    <p:sldId id="263" r:id="rId11"/>
    <p:sldId id="267" r:id="rId12"/>
    <p:sldId id="269" r:id="rId13"/>
    <p:sldId id="271" r:id="rId14"/>
    <p:sldId id="272" r:id="rId15"/>
    <p:sldId id="264" r:id="rId16"/>
    <p:sldId id="268" r:id="rId17"/>
    <p:sldId id="270" r:id="rId18"/>
    <p:sldId id="273" r:id="rId19"/>
    <p:sldId id="274" r:id="rId20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8D43F"/>
    <a:srgbClr val="5696C1"/>
    <a:srgbClr val="F4862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/>
    <p:restoredTop sz="94648"/>
  </p:normalViewPr>
  <p:slideViewPr>
    <p:cSldViewPr snapToGrid="0" snapToObjects="1">
      <p:cViewPr varScale="1">
        <p:scale>
          <a:sx n="121" d="100"/>
          <a:sy n="121" d="100"/>
        </p:scale>
        <p:origin x="200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503181F-630A-364B-9148-A2D2102C8B4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FFDBFBD6-1A69-E94D-83D7-15331685760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73E03518-FF32-F64D-B03E-665AF20ADE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A93470-C53B-4B44-B30B-E7C93212B051}" type="datetimeFigureOut">
              <a:rPr lang="ru-RU" smtClean="0"/>
              <a:t>18.07.2021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B1B5BEB-4E95-1E48-ADD9-496EAFC229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BADF70B1-2524-F64F-BE13-FFB62D94CD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9C793C-BA8E-6E4F-803B-384B2E691EC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6546056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34725C1-A6DD-9748-92B3-93D06FB235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33102443-013B-C041-A2F6-E6D4CEB5A08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D3466CC8-80EC-B34D-A7B0-E59BD73C1D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A93470-C53B-4B44-B30B-E7C93212B051}" type="datetimeFigureOut">
              <a:rPr lang="ru-RU" smtClean="0"/>
              <a:t>18.07.2021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1F0921E6-A207-174D-BF26-83CC7E8BF1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D738A1AE-FED6-A241-9769-C63064A75B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9C793C-BA8E-6E4F-803B-384B2E691EC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1184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B536DB38-0152-904E-8C9F-70B09542850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7648FB2C-B25E-614A-A92C-E645BF06DA3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A008366B-38A1-DA47-AB69-A8CA1BBF63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A93470-C53B-4B44-B30B-E7C93212B051}" type="datetimeFigureOut">
              <a:rPr lang="ru-RU" smtClean="0"/>
              <a:t>18.07.2021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79136997-E66B-F944-B898-F258CCD7F6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2308845B-DCFC-A94F-9504-9274C8FE58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9C793C-BA8E-6E4F-803B-384B2E691EC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757275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D810602-9DBB-B54E-A3F2-B41EDAE514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5A3A349B-11C6-6342-AB89-A66C50FA292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27B9F392-47DB-F34C-9FDB-686E959E32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A93470-C53B-4B44-B30B-E7C93212B051}" type="datetimeFigureOut">
              <a:rPr lang="ru-RU" smtClean="0"/>
              <a:t>18.07.2021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61440B0-CEDF-204B-AEAA-9F9C781A8F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97C77739-EFC2-B04B-A417-A6E5F2F87F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9C793C-BA8E-6E4F-803B-384B2E691EC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042973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FC88161-2711-CE4D-908F-F82EC84126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89F9D087-8409-9B4A-9A9C-5E27DB890EA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74885183-F830-B149-861B-F8C182A327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A93470-C53B-4B44-B30B-E7C93212B051}" type="datetimeFigureOut">
              <a:rPr lang="ru-RU" smtClean="0"/>
              <a:t>18.07.2021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FF8DE083-DF9B-F141-9ED9-93E75844BD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EA991DC5-E2BD-4F4D-8710-9F16E93C30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9C793C-BA8E-6E4F-803B-384B2E691EC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243376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B0A1E1B-7A82-054C-946B-34F447DCE6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7DA4A760-FD26-384B-B982-36F9B6BC0EA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B51D8607-841E-7344-ABB4-8B1CDF38D2D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A3FEE46E-6AF0-5848-BEE2-D593FC48ED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A93470-C53B-4B44-B30B-E7C93212B051}" type="datetimeFigureOut">
              <a:rPr lang="ru-RU" smtClean="0"/>
              <a:t>18.07.2021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2DFD1007-2DF7-6A45-BD5B-DEB8404DB8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330617CD-5AE2-914A-BB72-4751BACB87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9C793C-BA8E-6E4F-803B-384B2E691EC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0789619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C0C70FB-297D-F641-A919-5D53A2FF8B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19FDA863-B4CD-484A-BDF4-DC8F4C370C2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8C3092FB-84E3-094C-AF2E-36793344F7C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C5FDB74D-ED3D-924C-A1A8-C906ACF7406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1F8BEA55-6239-1C49-ADA8-DE9C51E321F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C8CCCDF5-98C3-764D-A1B6-19E1723835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A93470-C53B-4B44-B30B-E7C93212B051}" type="datetimeFigureOut">
              <a:rPr lang="ru-RU" smtClean="0"/>
              <a:t>18.07.2021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E14285C1-C1B9-914D-9EB8-4CF01C938A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CAF1EB2C-E5B6-1C4C-A1B0-7B4FCEF299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9C793C-BA8E-6E4F-803B-384B2E691EC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748375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68209AB-F75D-1A49-AD01-479E236F16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50D3DA49-7CD4-7043-9AD1-0FDA1E561F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A93470-C53B-4B44-B30B-E7C93212B051}" type="datetimeFigureOut">
              <a:rPr lang="ru-RU" smtClean="0"/>
              <a:t>18.07.2021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1FE508E2-8D82-F041-B52F-1F25A8DA02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D6A573B7-2F50-CD41-B9BE-98440578C1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9C793C-BA8E-6E4F-803B-384B2E691EC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980649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58F86B36-8C13-554D-8368-9FB67E2A8C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A93470-C53B-4B44-B30B-E7C93212B051}" type="datetimeFigureOut">
              <a:rPr lang="ru-RU" smtClean="0"/>
              <a:t>18.07.2021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A792D098-7445-214C-A0E0-9F33C0663B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4BD155AF-ED88-E649-97D2-BE1672D588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9C793C-BA8E-6E4F-803B-384B2E691EC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884250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E0AB64F-6EC6-8844-86F6-70F5190CB4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1A06A1B6-85E6-E34B-BB4C-E944FF3088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EEA569B2-D76C-5B4F-85F3-0CA032B7758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647C336C-5E8B-664B-9C60-6789AA4573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A93470-C53B-4B44-B30B-E7C93212B051}" type="datetimeFigureOut">
              <a:rPr lang="ru-RU" smtClean="0"/>
              <a:t>18.07.2021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279C82EB-263C-8C44-A5F3-ED5A965837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41CA3563-90BE-7D4A-A2DD-874897B341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9C793C-BA8E-6E4F-803B-384B2E691EC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228010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0EFBD2B-F9DE-DF46-8CDE-9A8903686B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AD09DB60-B1E4-7548-B90C-597EAC43766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E37FCEC4-CF1D-0640-A001-D4AFF41D4B8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26E1056F-DB97-3E46-BC37-58D644BED7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A93470-C53B-4B44-B30B-E7C93212B051}" type="datetimeFigureOut">
              <a:rPr lang="ru-RU" smtClean="0"/>
              <a:t>18.07.2021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64417525-9D51-F846-A884-24D9C04131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C439639A-BB16-6D47-98D3-0FC267F8C9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9C793C-BA8E-6E4F-803B-384B2E691EC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303384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D680986-0F55-1944-998E-1C611B55E1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666C2D09-646D-974A-9CDA-9F2B8A37752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891EC146-2015-4C4C-BB20-C3525D01557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7A93470-C53B-4B44-B30B-E7C93212B051}" type="datetimeFigureOut">
              <a:rPr lang="ru-RU" smtClean="0"/>
              <a:t>18.07.2021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7A9C889E-0530-0D4D-B5D4-F48326D955E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A5C9833C-7C50-B043-AC4A-2208D6AA2E0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A9C793C-BA8E-6E4F-803B-384B2E691EC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523441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image" Target="../media/image2.png"/><Relationship Id="rId7" Type="http://schemas.openxmlformats.org/officeDocument/2006/relationships/image" Target="../media/image11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49027EA-DBEF-B54E-968A-9CC193B36DB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1295016"/>
          </a:xfrm>
        </p:spPr>
        <p:txBody>
          <a:bodyPr>
            <a:noAutofit/>
          </a:bodyPr>
          <a:lstStyle/>
          <a:p>
            <a:r>
              <a:rPr lang="ru-RU" sz="4400" dirty="0"/>
              <a:t>Результаты работы алгоритма при разных значениях параметров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16BEB236-C2BD-124E-BACB-0C17B731B7B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99090" y="4343400"/>
            <a:ext cx="8681544" cy="1655762"/>
          </a:xfrm>
        </p:spPr>
        <p:txBody>
          <a:bodyPr>
            <a:normAutofit/>
          </a:bodyPr>
          <a:lstStyle/>
          <a:p>
            <a:pPr algn="l"/>
            <a:r>
              <a:rPr lang="ru-RU" sz="2000" dirty="0">
                <a:latin typeface="+mj-lt"/>
              </a:rPr>
              <a:t>Количество коалиций – от 2 до 6</a:t>
            </a:r>
          </a:p>
          <a:p>
            <a:pPr algn="l"/>
            <a:r>
              <a:rPr lang="ru-RU" sz="2000" dirty="0">
                <a:latin typeface="+mj-lt"/>
              </a:rPr>
              <a:t>Расстояния между странами вычисляются как степенная функция или логарифм от модуля разности индексов демократии</a:t>
            </a:r>
          </a:p>
        </p:txBody>
      </p:sp>
    </p:spTree>
    <p:extLst>
      <p:ext uri="{BB962C8B-B14F-4D97-AF65-F5344CB8AC3E}">
        <p14:creationId xmlns:p14="http://schemas.microsoft.com/office/powerpoint/2010/main" val="389951218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4F1F114-FFC8-8F4D-A94C-701D070CF7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"/>
            <a:ext cx="10515600" cy="966952"/>
          </a:xfrm>
        </p:spPr>
        <p:txBody>
          <a:bodyPr>
            <a:normAutofit/>
          </a:bodyPr>
          <a:lstStyle/>
          <a:p>
            <a:r>
              <a:rPr lang="ru-RU" sz="3600" dirty="0"/>
              <a:t>166 стран</a:t>
            </a:r>
            <a:r>
              <a:rPr lang="en-US" sz="3600" dirty="0"/>
              <a:t>, 5</a:t>
            </a:r>
            <a:r>
              <a:rPr lang="ru-RU" sz="3600" dirty="0"/>
              <a:t> коалиций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78F15046-F210-0A4C-BE57-1B29B90BEF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886231"/>
            <a:ext cx="5499538" cy="1576552"/>
          </a:xfrm>
        </p:spPr>
        <p:txBody>
          <a:bodyPr>
            <a:noAutofit/>
          </a:bodyPr>
          <a:lstStyle/>
          <a:p>
            <a:r>
              <a:rPr lang="en-US" sz="1600" dirty="0"/>
              <a:t>1</a:t>
            </a:r>
            <a:r>
              <a:rPr lang="ru-RU" sz="1600" dirty="0"/>
              <a:t>0 секунд</a:t>
            </a:r>
            <a:endParaRPr lang="en-US" sz="1600" dirty="0"/>
          </a:p>
          <a:p>
            <a:r>
              <a:rPr lang="ru-RU" sz="1600" dirty="0"/>
              <a:t>Только индекс демократии</a:t>
            </a:r>
          </a:p>
          <a:p>
            <a:r>
              <a:rPr lang="ru-RU" sz="1600" dirty="0"/>
              <a:t>Формула </a:t>
            </a:r>
            <a:r>
              <a:rPr lang="en" sz="1600" dirty="0"/>
              <a:t>matrix[</a:t>
            </a:r>
            <a:r>
              <a:rPr lang="en" sz="1600" dirty="0" err="1"/>
              <a:t>i</a:t>
            </a:r>
            <a:r>
              <a:rPr lang="en" sz="1600" dirty="0"/>
              <a:t>][j]</a:t>
            </a:r>
            <a:r>
              <a:rPr lang="ru-RU" sz="1600" dirty="0"/>
              <a:t> =</a:t>
            </a:r>
            <a:r>
              <a:rPr lang="en" sz="1600" dirty="0"/>
              <a:t> </a:t>
            </a:r>
            <a:r>
              <a:rPr lang="en-US" sz="1600" dirty="0"/>
              <a:t>log</a:t>
            </a:r>
            <a:r>
              <a:rPr lang="en" sz="1600" dirty="0"/>
              <a:t>|democracy[</a:t>
            </a:r>
            <a:r>
              <a:rPr lang="en" sz="1600" dirty="0" err="1"/>
              <a:t>i</a:t>
            </a:r>
            <a:r>
              <a:rPr lang="en" sz="1600" dirty="0"/>
              <a:t>] - democracy[j]|</a:t>
            </a:r>
            <a:endParaRPr lang="ru-RU" sz="1600"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CF437DB8-4752-194D-87AE-1CF9CE5C5B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79895" y="2670809"/>
            <a:ext cx="9832209" cy="3896976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984521D8-29C3-E744-A1C4-6707F975802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61873" y="2678423"/>
            <a:ext cx="9850231" cy="3889361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9CD6542B-3995-E848-A854-BB397B8758C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69052" y="2678422"/>
            <a:ext cx="9943051" cy="3889362"/>
          </a:xfrm>
          <a:prstGeom prst="rect">
            <a:avLst/>
          </a:prstGeom>
        </p:spPr>
      </p:pic>
      <p:cxnSp>
        <p:nvCxnSpPr>
          <p:cNvPr id="9" name="Прямая соединительная линия 8">
            <a:extLst>
              <a:ext uri="{FF2B5EF4-FFF2-40B4-BE49-F238E27FC236}">
                <a16:creationId xmlns:a16="http://schemas.microsoft.com/office/drawing/2014/main" id="{558BF2F1-B554-1B43-AFCD-1A9E91CD4B7C}"/>
              </a:ext>
            </a:extLst>
          </p:cNvPr>
          <p:cNvCxnSpPr/>
          <p:nvPr/>
        </p:nvCxnSpPr>
        <p:spPr>
          <a:xfrm>
            <a:off x="6337738" y="966953"/>
            <a:ext cx="0" cy="1597571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10C073C3-842A-6B42-8FC0-3801CD19A55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78710" y="2670809"/>
            <a:ext cx="9933394" cy="3917995"/>
          </a:xfrm>
          <a:prstGeom prst="rect">
            <a:avLst/>
          </a:prstGeom>
        </p:spPr>
      </p:pic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33890D17-F99E-FC4C-8B4A-066F901EA1B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78710" y="2645246"/>
            <a:ext cx="9915373" cy="3955488"/>
          </a:xfrm>
          <a:prstGeom prst="rect">
            <a:avLst/>
          </a:prstGeom>
        </p:spPr>
      </p:pic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B900CD0A-2FE9-4A44-907C-D323E6704E4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70158" y="2660300"/>
            <a:ext cx="9953780" cy="3934469"/>
          </a:xfrm>
          <a:prstGeom prst="rect">
            <a:avLst/>
          </a:prstGeom>
        </p:spPr>
      </p:pic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2F172380-804E-6B4B-83B0-CAF135507B09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069051" y="2665723"/>
            <a:ext cx="9955149" cy="3935011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C98ADB95-B494-B840-86F0-E2E8FA6356AC}"/>
              </a:ext>
            </a:extLst>
          </p:cNvPr>
          <p:cNvSpPr txBox="1"/>
          <p:nvPr/>
        </p:nvSpPr>
        <p:spPr>
          <a:xfrm>
            <a:off x="6578675" y="885742"/>
            <a:ext cx="1927964" cy="16312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1600" dirty="0"/>
              <a:t>Размеры коалиций</a:t>
            </a:r>
            <a:r>
              <a:rPr lang="en-US" sz="1600" dirty="0"/>
              <a:t>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28 (Australia)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49 (Brazil)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32 (Turkey)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50 (Russia)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7 (North Korea)</a:t>
            </a:r>
            <a:endParaRPr lang="ru-RU" sz="1600" dirty="0"/>
          </a:p>
        </p:txBody>
      </p:sp>
    </p:spTree>
    <p:extLst>
      <p:ext uri="{BB962C8B-B14F-4D97-AF65-F5344CB8AC3E}">
        <p14:creationId xmlns:p14="http://schemas.microsoft.com/office/powerpoint/2010/main" val="316943457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4F1F114-FFC8-8F4D-A94C-701D070CF7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"/>
            <a:ext cx="10515600" cy="966952"/>
          </a:xfrm>
        </p:spPr>
        <p:txBody>
          <a:bodyPr>
            <a:normAutofit/>
          </a:bodyPr>
          <a:lstStyle/>
          <a:p>
            <a:r>
              <a:rPr lang="ru-RU" sz="3600" dirty="0"/>
              <a:t>166 стран</a:t>
            </a:r>
            <a:r>
              <a:rPr lang="en-US" sz="3600" dirty="0"/>
              <a:t>, 5</a:t>
            </a:r>
            <a:r>
              <a:rPr lang="ru-RU" sz="3600" dirty="0"/>
              <a:t> коалиций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78F15046-F210-0A4C-BE57-1B29B90BEF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886231"/>
            <a:ext cx="5499538" cy="1576552"/>
          </a:xfrm>
        </p:spPr>
        <p:txBody>
          <a:bodyPr>
            <a:noAutofit/>
          </a:bodyPr>
          <a:lstStyle/>
          <a:p>
            <a:r>
              <a:rPr lang="en-US" sz="1600" dirty="0"/>
              <a:t>1</a:t>
            </a:r>
            <a:r>
              <a:rPr lang="ru-RU" sz="1600" dirty="0"/>
              <a:t>0 секунд</a:t>
            </a:r>
            <a:endParaRPr lang="en-US" sz="1600" dirty="0"/>
          </a:p>
          <a:p>
            <a:r>
              <a:rPr lang="ru-RU" sz="1600" dirty="0"/>
              <a:t>Только индекс демократии</a:t>
            </a:r>
          </a:p>
          <a:p>
            <a:r>
              <a:rPr lang="ru-RU" sz="1600" dirty="0"/>
              <a:t>Формула </a:t>
            </a:r>
            <a:r>
              <a:rPr lang="en" sz="1600" dirty="0"/>
              <a:t>matrix[</a:t>
            </a:r>
            <a:r>
              <a:rPr lang="en" sz="1600" dirty="0" err="1"/>
              <a:t>i</a:t>
            </a:r>
            <a:r>
              <a:rPr lang="en" sz="1600" dirty="0"/>
              <a:t>][j]</a:t>
            </a:r>
            <a:r>
              <a:rPr lang="ru-RU" sz="1600" dirty="0"/>
              <a:t> =</a:t>
            </a:r>
            <a:r>
              <a:rPr lang="en" sz="1600" dirty="0"/>
              <a:t> democracy[</a:t>
            </a:r>
            <a:r>
              <a:rPr lang="en" sz="1600" dirty="0" err="1"/>
              <a:t>i</a:t>
            </a:r>
            <a:r>
              <a:rPr lang="en" sz="1600" dirty="0"/>
              <a:t>] - democracy[j]) ^ 2</a:t>
            </a:r>
            <a:endParaRPr lang="ru-RU" sz="1600"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CF437DB8-4752-194D-87AE-1CF9CE5C5B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79895" y="2670809"/>
            <a:ext cx="9832209" cy="3896976"/>
          </a:xfrm>
          <a:prstGeom prst="rect">
            <a:avLst/>
          </a:prstGeom>
        </p:spPr>
      </p:pic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E07489F5-D818-0D41-95A4-2CBF42D066C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79896" y="2700403"/>
            <a:ext cx="9832208" cy="3867382"/>
          </a:xfrm>
          <a:prstGeom prst="rect">
            <a:avLst/>
          </a:prstGeom>
        </p:spPr>
      </p:pic>
      <p:cxnSp>
        <p:nvCxnSpPr>
          <p:cNvPr id="9" name="Прямая соединительная линия 8">
            <a:extLst>
              <a:ext uri="{FF2B5EF4-FFF2-40B4-BE49-F238E27FC236}">
                <a16:creationId xmlns:a16="http://schemas.microsoft.com/office/drawing/2014/main" id="{558BF2F1-B554-1B43-AFCD-1A9E91CD4B7C}"/>
              </a:ext>
            </a:extLst>
          </p:cNvPr>
          <p:cNvCxnSpPr/>
          <p:nvPr/>
        </p:nvCxnSpPr>
        <p:spPr>
          <a:xfrm>
            <a:off x="6337738" y="966953"/>
            <a:ext cx="0" cy="1597571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C98ADB95-B494-B840-86F0-E2E8FA6356AC}"/>
              </a:ext>
            </a:extLst>
          </p:cNvPr>
          <p:cNvSpPr txBox="1"/>
          <p:nvPr/>
        </p:nvSpPr>
        <p:spPr>
          <a:xfrm>
            <a:off x="6578675" y="885742"/>
            <a:ext cx="1906612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1600" dirty="0"/>
              <a:t>Размеры коалиций</a:t>
            </a:r>
            <a:r>
              <a:rPr lang="en-US" sz="1600" dirty="0"/>
              <a:t>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28 (Australia)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1600" dirty="0"/>
              <a:t>36</a:t>
            </a:r>
            <a:r>
              <a:rPr lang="en-US" sz="1600" dirty="0"/>
              <a:t> (Brazil)</a:t>
            </a:r>
            <a:endParaRPr lang="ru-RU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1600" dirty="0"/>
              <a:t>36 (</a:t>
            </a:r>
            <a:r>
              <a:rPr lang="en-US" sz="1600" dirty="0"/>
              <a:t>Ukraine)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1600" dirty="0"/>
              <a:t>36</a:t>
            </a:r>
            <a:r>
              <a:rPr lang="en-US" sz="1600" dirty="0"/>
              <a:t> (Russia)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30 (North Korea)</a:t>
            </a:r>
            <a:endParaRPr lang="ru-RU" sz="1600" dirty="0"/>
          </a:p>
        </p:txBody>
      </p:sp>
    </p:spTree>
    <p:extLst>
      <p:ext uri="{BB962C8B-B14F-4D97-AF65-F5344CB8AC3E}">
        <p14:creationId xmlns:p14="http://schemas.microsoft.com/office/powerpoint/2010/main" val="21012454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4F1F114-FFC8-8F4D-A94C-701D070CF7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"/>
            <a:ext cx="10515600" cy="966952"/>
          </a:xfrm>
        </p:spPr>
        <p:txBody>
          <a:bodyPr>
            <a:normAutofit/>
          </a:bodyPr>
          <a:lstStyle/>
          <a:p>
            <a:r>
              <a:rPr lang="ru-RU" sz="3600" dirty="0"/>
              <a:t>166 стран</a:t>
            </a:r>
            <a:r>
              <a:rPr lang="en-US" sz="3600" dirty="0"/>
              <a:t>, 5</a:t>
            </a:r>
            <a:r>
              <a:rPr lang="ru-RU" sz="3600" dirty="0"/>
              <a:t> коалиций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78F15046-F210-0A4C-BE57-1B29B90BEF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886231"/>
            <a:ext cx="5499538" cy="1576552"/>
          </a:xfrm>
        </p:spPr>
        <p:txBody>
          <a:bodyPr>
            <a:noAutofit/>
          </a:bodyPr>
          <a:lstStyle/>
          <a:p>
            <a:r>
              <a:rPr lang="en-US" sz="1600" dirty="0"/>
              <a:t>1</a:t>
            </a:r>
            <a:r>
              <a:rPr lang="ru-RU" sz="1600" dirty="0"/>
              <a:t>0 секунд</a:t>
            </a:r>
            <a:endParaRPr lang="en-US" sz="1600" dirty="0"/>
          </a:p>
          <a:p>
            <a:r>
              <a:rPr lang="ru-RU" sz="1600" dirty="0"/>
              <a:t>Только индекс демократии</a:t>
            </a:r>
          </a:p>
          <a:p>
            <a:r>
              <a:rPr lang="ru-RU" sz="1600" dirty="0"/>
              <a:t>Формула </a:t>
            </a:r>
            <a:r>
              <a:rPr lang="en" sz="1600" dirty="0"/>
              <a:t>matrix[</a:t>
            </a:r>
            <a:r>
              <a:rPr lang="en" sz="1600" dirty="0" err="1"/>
              <a:t>i</a:t>
            </a:r>
            <a:r>
              <a:rPr lang="en" sz="1600" dirty="0"/>
              <a:t>][j]</a:t>
            </a:r>
            <a:r>
              <a:rPr lang="ru-RU" sz="1600" dirty="0"/>
              <a:t> =</a:t>
            </a:r>
            <a:r>
              <a:rPr lang="en" sz="1600" dirty="0"/>
              <a:t> democracy[</a:t>
            </a:r>
            <a:r>
              <a:rPr lang="en" sz="1600" dirty="0" err="1"/>
              <a:t>i</a:t>
            </a:r>
            <a:r>
              <a:rPr lang="en" sz="1600" dirty="0"/>
              <a:t>] - democracy[j]) ^ 4</a:t>
            </a:r>
            <a:endParaRPr lang="ru-RU" sz="1600" dirty="0"/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8687D55F-18BA-524C-9897-1DD672B90D0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79894" y="2719364"/>
            <a:ext cx="9832210" cy="3873616"/>
          </a:xfrm>
          <a:prstGeom prst="rect">
            <a:avLst/>
          </a:prstGeom>
        </p:spPr>
      </p:pic>
      <p:cxnSp>
        <p:nvCxnSpPr>
          <p:cNvPr id="9" name="Прямая соединительная линия 8">
            <a:extLst>
              <a:ext uri="{FF2B5EF4-FFF2-40B4-BE49-F238E27FC236}">
                <a16:creationId xmlns:a16="http://schemas.microsoft.com/office/drawing/2014/main" id="{558BF2F1-B554-1B43-AFCD-1A9E91CD4B7C}"/>
              </a:ext>
            </a:extLst>
          </p:cNvPr>
          <p:cNvCxnSpPr/>
          <p:nvPr/>
        </p:nvCxnSpPr>
        <p:spPr>
          <a:xfrm>
            <a:off x="6337738" y="966953"/>
            <a:ext cx="0" cy="1597571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C98ADB95-B494-B840-86F0-E2E8FA6356AC}"/>
              </a:ext>
            </a:extLst>
          </p:cNvPr>
          <p:cNvSpPr txBox="1"/>
          <p:nvPr/>
        </p:nvSpPr>
        <p:spPr>
          <a:xfrm>
            <a:off x="6578675" y="885742"/>
            <a:ext cx="1906612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1600" dirty="0"/>
              <a:t>Размеры коалиций</a:t>
            </a:r>
            <a:r>
              <a:rPr lang="en-US" sz="1600" dirty="0"/>
              <a:t>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27 (Australia)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37 (Brazil)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37</a:t>
            </a:r>
            <a:r>
              <a:rPr lang="ru-RU" sz="1600" dirty="0"/>
              <a:t> (</a:t>
            </a:r>
            <a:r>
              <a:rPr lang="en-US" sz="1600" dirty="0"/>
              <a:t>Turkey)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36 (Russia)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29 (North Korea)</a:t>
            </a:r>
          </a:p>
        </p:txBody>
      </p:sp>
    </p:spTree>
    <p:extLst>
      <p:ext uri="{BB962C8B-B14F-4D97-AF65-F5344CB8AC3E}">
        <p14:creationId xmlns:p14="http://schemas.microsoft.com/office/powerpoint/2010/main" val="426587756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4F1F114-FFC8-8F4D-A94C-701D070CF7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"/>
            <a:ext cx="10515600" cy="966952"/>
          </a:xfrm>
        </p:spPr>
        <p:txBody>
          <a:bodyPr>
            <a:normAutofit/>
          </a:bodyPr>
          <a:lstStyle/>
          <a:p>
            <a:r>
              <a:rPr lang="ru-RU" sz="3600" dirty="0"/>
              <a:t>166 стран</a:t>
            </a:r>
            <a:r>
              <a:rPr lang="en-US" sz="3600" dirty="0"/>
              <a:t>, 5</a:t>
            </a:r>
            <a:r>
              <a:rPr lang="ru-RU" sz="3600" dirty="0"/>
              <a:t> коалиций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78F15046-F210-0A4C-BE57-1B29B90BEF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886231"/>
            <a:ext cx="5499538" cy="1576552"/>
          </a:xfrm>
        </p:spPr>
        <p:txBody>
          <a:bodyPr>
            <a:noAutofit/>
          </a:bodyPr>
          <a:lstStyle/>
          <a:p>
            <a:r>
              <a:rPr lang="en-US" sz="1600" dirty="0"/>
              <a:t>1</a:t>
            </a:r>
            <a:r>
              <a:rPr lang="ru-RU" sz="1600" dirty="0"/>
              <a:t>0 секунд</a:t>
            </a:r>
            <a:endParaRPr lang="en-US" sz="1600" dirty="0"/>
          </a:p>
          <a:p>
            <a:r>
              <a:rPr lang="ru-RU" sz="1600" dirty="0"/>
              <a:t>Только индекс демократии</a:t>
            </a:r>
          </a:p>
          <a:p>
            <a:r>
              <a:rPr lang="ru-RU" sz="1600" dirty="0"/>
              <a:t>Формула </a:t>
            </a:r>
            <a:r>
              <a:rPr lang="en" sz="1600" dirty="0"/>
              <a:t>matrix[</a:t>
            </a:r>
            <a:r>
              <a:rPr lang="en" sz="1600" dirty="0" err="1"/>
              <a:t>i</a:t>
            </a:r>
            <a:r>
              <a:rPr lang="en" sz="1600" dirty="0"/>
              <a:t>][j]</a:t>
            </a:r>
            <a:r>
              <a:rPr lang="ru-RU" sz="1600" dirty="0"/>
              <a:t> =</a:t>
            </a:r>
            <a:r>
              <a:rPr lang="en" sz="1600" dirty="0"/>
              <a:t> democracy[</a:t>
            </a:r>
            <a:r>
              <a:rPr lang="en" sz="1600" dirty="0" err="1"/>
              <a:t>i</a:t>
            </a:r>
            <a:r>
              <a:rPr lang="en" sz="1600" dirty="0"/>
              <a:t>] - democracy[j]) ^ 4</a:t>
            </a:r>
            <a:endParaRPr lang="ru-RU" sz="1600" dirty="0"/>
          </a:p>
          <a:p>
            <a:endParaRPr lang="ru-RU" sz="1600" dirty="0"/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8687D55F-18BA-524C-9897-1DD672B90D0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79894" y="2719364"/>
            <a:ext cx="9832210" cy="3873616"/>
          </a:xfrm>
          <a:prstGeom prst="rect">
            <a:avLst/>
          </a:prstGeom>
        </p:spPr>
      </p:pic>
      <p:cxnSp>
        <p:nvCxnSpPr>
          <p:cNvPr id="9" name="Прямая соединительная линия 8">
            <a:extLst>
              <a:ext uri="{FF2B5EF4-FFF2-40B4-BE49-F238E27FC236}">
                <a16:creationId xmlns:a16="http://schemas.microsoft.com/office/drawing/2014/main" id="{558BF2F1-B554-1B43-AFCD-1A9E91CD4B7C}"/>
              </a:ext>
            </a:extLst>
          </p:cNvPr>
          <p:cNvCxnSpPr/>
          <p:nvPr/>
        </p:nvCxnSpPr>
        <p:spPr>
          <a:xfrm>
            <a:off x="6337738" y="966953"/>
            <a:ext cx="0" cy="1597571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C98ADB95-B494-B840-86F0-E2E8FA6356AC}"/>
              </a:ext>
            </a:extLst>
          </p:cNvPr>
          <p:cNvSpPr txBox="1"/>
          <p:nvPr/>
        </p:nvSpPr>
        <p:spPr>
          <a:xfrm>
            <a:off x="6578675" y="885742"/>
            <a:ext cx="1906612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1600" dirty="0"/>
              <a:t>Размеры коалиций</a:t>
            </a:r>
            <a:r>
              <a:rPr lang="en-US" sz="1600" dirty="0"/>
              <a:t>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1600" dirty="0"/>
              <a:t>60</a:t>
            </a:r>
            <a:r>
              <a:rPr lang="en-US" sz="1600" dirty="0"/>
              <a:t> (Australia)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1600" dirty="0"/>
              <a:t>44 (</a:t>
            </a:r>
            <a:r>
              <a:rPr lang="en-US" sz="1600" dirty="0"/>
              <a:t>Turkey)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1600" dirty="0"/>
              <a:t>62</a:t>
            </a:r>
            <a:r>
              <a:rPr lang="en-US" sz="1600" dirty="0"/>
              <a:t> (Russia)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1600" dirty="0"/>
              <a:t>0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1600" dirty="0"/>
              <a:t>0</a:t>
            </a:r>
            <a:endParaRPr lang="en-US" sz="1600" dirty="0"/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CC992300-967F-8046-986B-98937CF2C00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79894" y="2729282"/>
            <a:ext cx="9832210" cy="38736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9433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4F1F114-FFC8-8F4D-A94C-701D070CF7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"/>
            <a:ext cx="10515600" cy="966952"/>
          </a:xfrm>
        </p:spPr>
        <p:txBody>
          <a:bodyPr>
            <a:normAutofit/>
          </a:bodyPr>
          <a:lstStyle/>
          <a:p>
            <a:r>
              <a:rPr lang="ru-RU" sz="3600" dirty="0"/>
              <a:t>166 стран</a:t>
            </a:r>
            <a:r>
              <a:rPr lang="en-US" sz="3600" dirty="0"/>
              <a:t>, 5</a:t>
            </a:r>
            <a:r>
              <a:rPr lang="ru-RU" sz="3600" dirty="0"/>
              <a:t> коалиций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78F15046-F210-0A4C-BE57-1B29B90BEF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886231"/>
            <a:ext cx="5499538" cy="1576552"/>
          </a:xfrm>
        </p:spPr>
        <p:txBody>
          <a:bodyPr>
            <a:noAutofit/>
          </a:bodyPr>
          <a:lstStyle/>
          <a:p>
            <a:r>
              <a:rPr lang="ru-RU" sz="1600" dirty="0"/>
              <a:t>90 секунд</a:t>
            </a:r>
            <a:endParaRPr lang="en-US" sz="1600" dirty="0"/>
          </a:p>
          <a:p>
            <a:r>
              <a:rPr lang="ru-RU" sz="1600" dirty="0"/>
              <a:t>Только индекс демократии</a:t>
            </a:r>
          </a:p>
          <a:p>
            <a:r>
              <a:rPr lang="ru-RU" sz="1600" dirty="0"/>
              <a:t>Формула </a:t>
            </a:r>
            <a:r>
              <a:rPr lang="en" sz="1600" dirty="0"/>
              <a:t>matrix[</a:t>
            </a:r>
            <a:r>
              <a:rPr lang="en" sz="1600" dirty="0" err="1"/>
              <a:t>i</a:t>
            </a:r>
            <a:r>
              <a:rPr lang="en" sz="1600" dirty="0"/>
              <a:t>][j]</a:t>
            </a:r>
            <a:r>
              <a:rPr lang="ru-RU" sz="1600" dirty="0"/>
              <a:t> =</a:t>
            </a:r>
            <a:r>
              <a:rPr lang="en" sz="1600" dirty="0"/>
              <a:t> democracy[</a:t>
            </a:r>
            <a:r>
              <a:rPr lang="en" sz="1600" dirty="0" err="1"/>
              <a:t>i</a:t>
            </a:r>
            <a:r>
              <a:rPr lang="en" sz="1600" dirty="0"/>
              <a:t>] - democracy[j]) ^ 4</a:t>
            </a:r>
            <a:endParaRPr lang="ru-RU" sz="1600" dirty="0"/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8687D55F-18BA-524C-9897-1DD672B90D0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79894" y="2719364"/>
            <a:ext cx="9832210" cy="3873616"/>
          </a:xfrm>
          <a:prstGeom prst="rect">
            <a:avLst/>
          </a:prstGeom>
        </p:spPr>
      </p:pic>
      <p:cxnSp>
        <p:nvCxnSpPr>
          <p:cNvPr id="9" name="Прямая соединительная линия 8">
            <a:extLst>
              <a:ext uri="{FF2B5EF4-FFF2-40B4-BE49-F238E27FC236}">
                <a16:creationId xmlns:a16="http://schemas.microsoft.com/office/drawing/2014/main" id="{558BF2F1-B554-1B43-AFCD-1A9E91CD4B7C}"/>
              </a:ext>
            </a:extLst>
          </p:cNvPr>
          <p:cNvCxnSpPr/>
          <p:nvPr/>
        </p:nvCxnSpPr>
        <p:spPr>
          <a:xfrm>
            <a:off x="6337738" y="966953"/>
            <a:ext cx="0" cy="1597571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C98ADB95-B494-B840-86F0-E2E8FA6356AC}"/>
              </a:ext>
            </a:extLst>
          </p:cNvPr>
          <p:cNvSpPr txBox="1"/>
          <p:nvPr/>
        </p:nvSpPr>
        <p:spPr>
          <a:xfrm>
            <a:off x="6578675" y="885742"/>
            <a:ext cx="1906612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1600" dirty="0"/>
              <a:t>Размеры коалиций</a:t>
            </a:r>
            <a:r>
              <a:rPr lang="en-US" sz="1600" dirty="0"/>
              <a:t>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1600" dirty="0"/>
              <a:t>51 (</a:t>
            </a:r>
            <a:r>
              <a:rPr lang="en-US" sz="1600" dirty="0"/>
              <a:t>Australia)</a:t>
            </a:r>
            <a:endParaRPr lang="ru-RU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53 (Turkey)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62 (Russia)</a:t>
            </a:r>
            <a:endParaRPr lang="ru-RU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1600" dirty="0"/>
              <a:t>0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1600" dirty="0"/>
              <a:t>0</a:t>
            </a:r>
            <a:endParaRPr lang="en-US" sz="1600" dirty="0"/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CC992300-967F-8046-986B-98937CF2C00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79894" y="2729282"/>
            <a:ext cx="9832210" cy="3873615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721E5DF5-5839-FA44-8C59-E3C17A2BD97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79892" y="2715190"/>
            <a:ext cx="9832211" cy="38777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471994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4F1F114-FFC8-8F4D-A94C-701D070CF7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"/>
            <a:ext cx="10515600" cy="966952"/>
          </a:xfrm>
        </p:spPr>
        <p:txBody>
          <a:bodyPr>
            <a:normAutofit/>
          </a:bodyPr>
          <a:lstStyle/>
          <a:p>
            <a:r>
              <a:rPr lang="ru-RU" sz="3600" dirty="0"/>
              <a:t>166 стран</a:t>
            </a:r>
            <a:r>
              <a:rPr lang="en-US" sz="3600" dirty="0"/>
              <a:t>, </a:t>
            </a:r>
            <a:r>
              <a:rPr lang="ru-RU" sz="3600" dirty="0"/>
              <a:t>6 коалиций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78F15046-F210-0A4C-BE57-1B29B90BEF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792298"/>
            <a:ext cx="5499538" cy="1576552"/>
          </a:xfrm>
        </p:spPr>
        <p:txBody>
          <a:bodyPr>
            <a:noAutofit/>
          </a:bodyPr>
          <a:lstStyle/>
          <a:p>
            <a:r>
              <a:rPr lang="en-US" sz="1600" dirty="0"/>
              <a:t>1</a:t>
            </a:r>
            <a:r>
              <a:rPr lang="ru-RU" sz="1600" dirty="0"/>
              <a:t>0 секунд</a:t>
            </a:r>
            <a:endParaRPr lang="en-US" sz="1600" dirty="0"/>
          </a:p>
          <a:p>
            <a:r>
              <a:rPr lang="ru-RU" sz="1600" dirty="0"/>
              <a:t>Только индекс демократии</a:t>
            </a:r>
          </a:p>
          <a:p>
            <a:r>
              <a:rPr lang="ru-RU" sz="1600" dirty="0"/>
              <a:t>Формула </a:t>
            </a:r>
            <a:r>
              <a:rPr lang="en" sz="1600" dirty="0"/>
              <a:t>matrix[</a:t>
            </a:r>
            <a:r>
              <a:rPr lang="en" sz="1600" dirty="0" err="1"/>
              <a:t>i</a:t>
            </a:r>
            <a:r>
              <a:rPr lang="en" sz="1600" dirty="0"/>
              <a:t>][j]</a:t>
            </a:r>
            <a:r>
              <a:rPr lang="ru-RU" sz="1600" dirty="0"/>
              <a:t> =</a:t>
            </a:r>
            <a:r>
              <a:rPr lang="en" sz="1600" dirty="0"/>
              <a:t> </a:t>
            </a:r>
            <a:r>
              <a:rPr lang="en-US" sz="1600" dirty="0"/>
              <a:t>log</a:t>
            </a:r>
            <a:r>
              <a:rPr lang="en" sz="1600" dirty="0"/>
              <a:t>|democracy[</a:t>
            </a:r>
            <a:r>
              <a:rPr lang="en" sz="1600" dirty="0" err="1"/>
              <a:t>i</a:t>
            </a:r>
            <a:r>
              <a:rPr lang="en" sz="1600" dirty="0"/>
              <a:t>] - democracy[j]|</a:t>
            </a:r>
            <a:endParaRPr lang="ru-RU" sz="1600"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CF437DB8-4752-194D-87AE-1CF9CE5C5B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79895" y="2670809"/>
            <a:ext cx="9832209" cy="3896976"/>
          </a:xfrm>
          <a:prstGeom prst="rect">
            <a:avLst/>
          </a:prstGeom>
        </p:spPr>
      </p:pic>
      <p:cxnSp>
        <p:nvCxnSpPr>
          <p:cNvPr id="9" name="Прямая соединительная линия 8">
            <a:extLst>
              <a:ext uri="{FF2B5EF4-FFF2-40B4-BE49-F238E27FC236}">
                <a16:creationId xmlns:a16="http://schemas.microsoft.com/office/drawing/2014/main" id="{558BF2F1-B554-1B43-AFCD-1A9E91CD4B7C}"/>
              </a:ext>
            </a:extLst>
          </p:cNvPr>
          <p:cNvCxnSpPr/>
          <p:nvPr/>
        </p:nvCxnSpPr>
        <p:spPr>
          <a:xfrm>
            <a:off x="6337738" y="966953"/>
            <a:ext cx="0" cy="1597571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94F53A1D-0F91-3443-BDE2-635B98783C6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79895" y="2651835"/>
            <a:ext cx="9832209" cy="3915950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50D48784-6CE9-234A-90E6-9A45982C13B7}"/>
              </a:ext>
            </a:extLst>
          </p:cNvPr>
          <p:cNvSpPr txBox="1"/>
          <p:nvPr/>
        </p:nvSpPr>
        <p:spPr>
          <a:xfrm>
            <a:off x="6561903" y="792298"/>
            <a:ext cx="3053582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600" dirty="0"/>
              <a:t>Размеры коалиций :</a:t>
            </a:r>
            <a:endParaRPr lang="en-US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1600" dirty="0"/>
              <a:t>15</a:t>
            </a:r>
            <a:r>
              <a:rPr lang="en-US" sz="1600" dirty="0"/>
              <a:t> (Australia)</a:t>
            </a:r>
            <a:endParaRPr lang="ru-RU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1600" dirty="0"/>
              <a:t>21</a:t>
            </a:r>
            <a:r>
              <a:rPr lang="en-US" sz="1600" dirty="0"/>
              <a:t> (USA)</a:t>
            </a:r>
            <a:endParaRPr lang="ru-RU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1600" dirty="0"/>
              <a:t>23</a:t>
            </a:r>
            <a:r>
              <a:rPr lang="en-US" sz="1600" dirty="0"/>
              <a:t> (Turkey)</a:t>
            </a:r>
            <a:endParaRPr lang="ru-RU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1600" dirty="0"/>
              <a:t>50</a:t>
            </a:r>
            <a:r>
              <a:rPr lang="en-US" sz="1600" dirty="0"/>
              <a:t> (Russia)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1600" dirty="0"/>
              <a:t>7</a:t>
            </a:r>
            <a:r>
              <a:rPr lang="en-US" sz="1600" dirty="0"/>
              <a:t> (North Korea)</a:t>
            </a:r>
            <a:endParaRPr lang="ru-RU" sz="1600" dirty="0"/>
          </a:p>
          <a:p>
            <a:endParaRPr lang="ru-RU" sz="1600" dirty="0"/>
          </a:p>
        </p:txBody>
      </p:sp>
    </p:spTree>
    <p:extLst>
      <p:ext uri="{BB962C8B-B14F-4D97-AF65-F5344CB8AC3E}">
        <p14:creationId xmlns:p14="http://schemas.microsoft.com/office/powerpoint/2010/main" val="223892058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4F1F114-FFC8-8F4D-A94C-701D070CF7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"/>
            <a:ext cx="10515600" cy="966952"/>
          </a:xfrm>
        </p:spPr>
        <p:txBody>
          <a:bodyPr>
            <a:normAutofit/>
          </a:bodyPr>
          <a:lstStyle/>
          <a:p>
            <a:r>
              <a:rPr lang="ru-RU" sz="3600" dirty="0"/>
              <a:t>166 стран</a:t>
            </a:r>
            <a:r>
              <a:rPr lang="en-US" sz="3600" dirty="0"/>
              <a:t>, </a:t>
            </a:r>
            <a:r>
              <a:rPr lang="ru-RU" sz="3600" dirty="0"/>
              <a:t>6 коалиций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78F15046-F210-0A4C-BE57-1B29B90BEF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792298"/>
            <a:ext cx="5499538" cy="1576552"/>
          </a:xfrm>
        </p:spPr>
        <p:txBody>
          <a:bodyPr>
            <a:noAutofit/>
          </a:bodyPr>
          <a:lstStyle/>
          <a:p>
            <a:r>
              <a:rPr lang="en-US" sz="1600" dirty="0"/>
              <a:t>1</a:t>
            </a:r>
            <a:r>
              <a:rPr lang="ru-RU" sz="1600" dirty="0"/>
              <a:t>0 секунд</a:t>
            </a:r>
            <a:endParaRPr lang="en-US" sz="1600" dirty="0"/>
          </a:p>
          <a:p>
            <a:r>
              <a:rPr lang="ru-RU" sz="1600" dirty="0"/>
              <a:t>Только индекс демократии</a:t>
            </a:r>
          </a:p>
          <a:p>
            <a:r>
              <a:rPr lang="ru-RU" sz="1600" dirty="0"/>
              <a:t>Формула </a:t>
            </a:r>
            <a:r>
              <a:rPr lang="en" sz="1600" dirty="0"/>
              <a:t>matrix[</a:t>
            </a:r>
            <a:r>
              <a:rPr lang="en" sz="1600" dirty="0" err="1"/>
              <a:t>i</a:t>
            </a:r>
            <a:r>
              <a:rPr lang="en" sz="1600" dirty="0"/>
              <a:t>][j]</a:t>
            </a:r>
            <a:r>
              <a:rPr lang="ru-RU" sz="1600" dirty="0"/>
              <a:t> =</a:t>
            </a:r>
            <a:r>
              <a:rPr lang="en" sz="1600" dirty="0"/>
              <a:t> democracy[</a:t>
            </a:r>
            <a:r>
              <a:rPr lang="en" sz="1600" dirty="0" err="1"/>
              <a:t>i</a:t>
            </a:r>
            <a:r>
              <a:rPr lang="en" sz="1600" dirty="0"/>
              <a:t>] - democracy[j]) ^ 2</a:t>
            </a:r>
            <a:endParaRPr lang="ru-RU" sz="1600"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CF437DB8-4752-194D-87AE-1CF9CE5C5B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79895" y="2670809"/>
            <a:ext cx="9832209" cy="3896976"/>
          </a:xfrm>
          <a:prstGeom prst="rect">
            <a:avLst/>
          </a:prstGeom>
        </p:spPr>
      </p:pic>
      <p:cxnSp>
        <p:nvCxnSpPr>
          <p:cNvPr id="9" name="Прямая соединительная линия 8">
            <a:extLst>
              <a:ext uri="{FF2B5EF4-FFF2-40B4-BE49-F238E27FC236}">
                <a16:creationId xmlns:a16="http://schemas.microsoft.com/office/drawing/2014/main" id="{558BF2F1-B554-1B43-AFCD-1A9E91CD4B7C}"/>
              </a:ext>
            </a:extLst>
          </p:cNvPr>
          <p:cNvCxnSpPr/>
          <p:nvPr/>
        </p:nvCxnSpPr>
        <p:spPr>
          <a:xfrm>
            <a:off x="6337738" y="966953"/>
            <a:ext cx="0" cy="1597571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50D48784-6CE9-234A-90E6-9A45982C13B7}"/>
              </a:ext>
            </a:extLst>
          </p:cNvPr>
          <p:cNvSpPr txBox="1"/>
          <p:nvPr/>
        </p:nvSpPr>
        <p:spPr>
          <a:xfrm>
            <a:off x="6561903" y="792298"/>
            <a:ext cx="3053582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600" dirty="0"/>
              <a:t>Размеры коалиций :</a:t>
            </a:r>
            <a:endParaRPr lang="en-US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21 (Australia)</a:t>
            </a:r>
            <a:endParaRPr lang="ru-RU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29 (USA)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36 (India)</a:t>
            </a:r>
            <a:endParaRPr lang="ru-RU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1600" dirty="0"/>
              <a:t>23</a:t>
            </a:r>
            <a:r>
              <a:rPr lang="en-US" sz="1600" dirty="0"/>
              <a:t> (Turkey)</a:t>
            </a:r>
            <a:endParaRPr lang="ru-RU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35 (Russia)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22 (North Korea)</a:t>
            </a:r>
            <a:endParaRPr lang="ru-RU" sz="1600" dirty="0"/>
          </a:p>
          <a:p>
            <a:endParaRPr lang="ru-RU" sz="1600" dirty="0"/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F7983976-8668-AF48-8C21-EC5A17FE368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79895" y="2687761"/>
            <a:ext cx="9832209" cy="38800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186688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4F1F114-FFC8-8F4D-A94C-701D070CF7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"/>
            <a:ext cx="10515600" cy="966952"/>
          </a:xfrm>
        </p:spPr>
        <p:txBody>
          <a:bodyPr>
            <a:normAutofit/>
          </a:bodyPr>
          <a:lstStyle/>
          <a:p>
            <a:r>
              <a:rPr lang="ru-RU" sz="3600" dirty="0"/>
              <a:t>166 стран</a:t>
            </a:r>
            <a:r>
              <a:rPr lang="en-US" sz="3600" dirty="0"/>
              <a:t>, </a:t>
            </a:r>
            <a:r>
              <a:rPr lang="ru-RU" sz="3600" dirty="0"/>
              <a:t>6 коалиций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78F15046-F210-0A4C-BE57-1B29B90BEF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792298"/>
            <a:ext cx="5499538" cy="1576552"/>
          </a:xfrm>
        </p:spPr>
        <p:txBody>
          <a:bodyPr>
            <a:noAutofit/>
          </a:bodyPr>
          <a:lstStyle/>
          <a:p>
            <a:r>
              <a:rPr lang="en-US" sz="1600" dirty="0"/>
              <a:t>1</a:t>
            </a:r>
            <a:r>
              <a:rPr lang="ru-RU" sz="1600" dirty="0"/>
              <a:t>0 секунд</a:t>
            </a:r>
            <a:endParaRPr lang="en-US" sz="1600" dirty="0"/>
          </a:p>
          <a:p>
            <a:r>
              <a:rPr lang="ru-RU" sz="1600" dirty="0"/>
              <a:t>Только индекс демократии</a:t>
            </a:r>
          </a:p>
          <a:p>
            <a:r>
              <a:rPr lang="ru-RU" sz="1600" dirty="0"/>
              <a:t>Формула </a:t>
            </a:r>
            <a:r>
              <a:rPr lang="en" sz="1600" dirty="0"/>
              <a:t>matrix[</a:t>
            </a:r>
            <a:r>
              <a:rPr lang="en" sz="1600" dirty="0" err="1"/>
              <a:t>i</a:t>
            </a:r>
            <a:r>
              <a:rPr lang="en" sz="1600" dirty="0"/>
              <a:t>][j]</a:t>
            </a:r>
            <a:r>
              <a:rPr lang="ru-RU" sz="1600" dirty="0"/>
              <a:t> =</a:t>
            </a:r>
            <a:r>
              <a:rPr lang="en" sz="1600" dirty="0"/>
              <a:t> democracy[</a:t>
            </a:r>
            <a:r>
              <a:rPr lang="en" sz="1600" dirty="0" err="1"/>
              <a:t>i</a:t>
            </a:r>
            <a:r>
              <a:rPr lang="en" sz="1600" dirty="0"/>
              <a:t>] - democracy[j]) ^ 4</a:t>
            </a:r>
            <a:endParaRPr lang="ru-RU" sz="1600" dirty="0"/>
          </a:p>
          <a:p>
            <a:endParaRPr lang="ru-RU" sz="1600" dirty="0"/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9186F137-147D-B649-82E5-022E9834F7E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79895" y="2689995"/>
            <a:ext cx="9832209" cy="3877789"/>
          </a:xfrm>
          <a:prstGeom prst="rect">
            <a:avLst/>
          </a:prstGeom>
        </p:spPr>
      </p:pic>
      <p:cxnSp>
        <p:nvCxnSpPr>
          <p:cNvPr id="9" name="Прямая соединительная линия 8">
            <a:extLst>
              <a:ext uri="{FF2B5EF4-FFF2-40B4-BE49-F238E27FC236}">
                <a16:creationId xmlns:a16="http://schemas.microsoft.com/office/drawing/2014/main" id="{558BF2F1-B554-1B43-AFCD-1A9E91CD4B7C}"/>
              </a:ext>
            </a:extLst>
          </p:cNvPr>
          <p:cNvCxnSpPr/>
          <p:nvPr/>
        </p:nvCxnSpPr>
        <p:spPr>
          <a:xfrm>
            <a:off x="6337738" y="966953"/>
            <a:ext cx="0" cy="1597571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50D48784-6CE9-234A-90E6-9A45982C13B7}"/>
              </a:ext>
            </a:extLst>
          </p:cNvPr>
          <p:cNvSpPr txBox="1"/>
          <p:nvPr/>
        </p:nvSpPr>
        <p:spPr>
          <a:xfrm>
            <a:off x="6561903" y="792298"/>
            <a:ext cx="3053582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600" dirty="0"/>
              <a:t>Размеры коалиций :</a:t>
            </a:r>
            <a:endParaRPr lang="en-US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21 (Australia)</a:t>
            </a:r>
            <a:endParaRPr lang="ru-RU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29 (USA)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36 (India)</a:t>
            </a:r>
            <a:endParaRPr lang="ru-RU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1600" dirty="0"/>
              <a:t>23</a:t>
            </a:r>
            <a:r>
              <a:rPr lang="en-US" sz="1600" dirty="0"/>
              <a:t> (Turkey)</a:t>
            </a:r>
            <a:endParaRPr lang="ru-RU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37 (Russia)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20 (North Korea)</a:t>
            </a:r>
            <a:endParaRPr lang="ru-RU" sz="1600" dirty="0"/>
          </a:p>
          <a:p>
            <a:endParaRPr lang="ru-RU" sz="1600" dirty="0"/>
          </a:p>
        </p:txBody>
      </p:sp>
    </p:spTree>
    <p:extLst>
      <p:ext uri="{BB962C8B-B14F-4D97-AF65-F5344CB8AC3E}">
        <p14:creationId xmlns:p14="http://schemas.microsoft.com/office/powerpoint/2010/main" val="33684910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4F1F114-FFC8-8F4D-A94C-701D070CF7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"/>
            <a:ext cx="10515600" cy="966952"/>
          </a:xfrm>
        </p:spPr>
        <p:txBody>
          <a:bodyPr>
            <a:normAutofit/>
          </a:bodyPr>
          <a:lstStyle/>
          <a:p>
            <a:r>
              <a:rPr lang="ru-RU" sz="3600" dirty="0"/>
              <a:t>166 стран</a:t>
            </a:r>
            <a:r>
              <a:rPr lang="en-US" sz="3600" dirty="0"/>
              <a:t>, </a:t>
            </a:r>
            <a:r>
              <a:rPr lang="ru-RU" sz="3600" dirty="0"/>
              <a:t>6 коалиций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78F15046-F210-0A4C-BE57-1B29B90BEF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792298"/>
            <a:ext cx="5499538" cy="1576552"/>
          </a:xfrm>
        </p:spPr>
        <p:txBody>
          <a:bodyPr>
            <a:noAutofit/>
          </a:bodyPr>
          <a:lstStyle/>
          <a:p>
            <a:r>
              <a:rPr lang="ru-RU" sz="1600" dirty="0"/>
              <a:t>90 секунд</a:t>
            </a:r>
            <a:endParaRPr lang="en-US" sz="1600" dirty="0"/>
          </a:p>
          <a:p>
            <a:r>
              <a:rPr lang="ru-RU" sz="1600" dirty="0"/>
              <a:t>Только индекс демократии</a:t>
            </a:r>
          </a:p>
          <a:p>
            <a:r>
              <a:rPr lang="ru-RU" sz="1600" dirty="0"/>
              <a:t>Формула </a:t>
            </a:r>
            <a:r>
              <a:rPr lang="en" sz="1600" dirty="0"/>
              <a:t>matrix[</a:t>
            </a:r>
            <a:r>
              <a:rPr lang="en" sz="1600" dirty="0" err="1"/>
              <a:t>i</a:t>
            </a:r>
            <a:r>
              <a:rPr lang="en" sz="1600" dirty="0"/>
              <a:t>][j]</a:t>
            </a:r>
            <a:r>
              <a:rPr lang="ru-RU" sz="1600" dirty="0"/>
              <a:t> =</a:t>
            </a:r>
            <a:r>
              <a:rPr lang="en" sz="1600" dirty="0"/>
              <a:t> democracy[</a:t>
            </a:r>
            <a:r>
              <a:rPr lang="en" sz="1600" dirty="0" err="1"/>
              <a:t>i</a:t>
            </a:r>
            <a:r>
              <a:rPr lang="en" sz="1600" dirty="0"/>
              <a:t>] - democracy[j]) ^ 4</a:t>
            </a:r>
            <a:endParaRPr lang="ru-RU" sz="1600" dirty="0"/>
          </a:p>
          <a:p>
            <a:endParaRPr lang="ru-RU" sz="1600" dirty="0"/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9186F137-147D-B649-82E5-022E9834F7E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79895" y="2689995"/>
            <a:ext cx="9832209" cy="3877789"/>
          </a:xfrm>
          <a:prstGeom prst="rect">
            <a:avLst/>
          </a:prstGeom>
        </p:spPr>
      </p:pic>
      <p:cxnSp>
        <p:nvCxnSpPr>
          <p:cNvPr id="9" name="Прямая соединительная линия 8">
            <a:extLst>
              <a:ext uri="{FF2B5EF4-FFF2-40B4-BE49-F238E27FC236}">
                <a16:creationId xmlns:a16="http://schemas.microsoft.com/office/drawing/2014/main" id="{558BF2F1-B554-1B43-AFCD-1A9E91CD4B7C}"/>
              </a:ext>
            </a:extLst>
          </p:cNvPr>
          <p:cNvCxnSpPr/>
          <p:nvPr/>
        </p:nvCxnSpPr>
        <p:spPr>
          <a:xfrm>
            <a:off x="6337738" y="966953"/>
            <a:ext cx="0" cy="1597571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50D48784-6CE9-234A-90E6-9A45982C13B7}"/>
              </a:ext>
            </a:extLst>
          </p:cNvPr>
          <p:cNvSpPr txBox="1"/>
          <p:nvPr/>
        </p:nvSpPr>
        <p:spPr>
          <a:xfrm>
            <a:off x="6561903" y="792298"/>
            <a:ext cx="3053582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600" dirty="0"/>
              <a:t>Размеры коалиций :</a:t>
            </a:r>
            <a:endParaRPr lang="en-US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1600" dirty="0"/>
              <a:t>51</a:t>
            </a:r>
            <a:r>
              <a:rPr lang="en-US" sz="1600" dirty="0"/>
              <a:t> (Australia)</a:t>
            </a:r>
            <a:endParaRPr lang="ru-RU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1600" dirty="0"/>
              <a:t>29</a:t>
            </a:r>
            <a:r>
              <a:rPr lang="en-US" sz="1600" dirty="0"/>
              <a:t> (India)</a:t>
            </a:r>
            <a:endParaRPr lang="ru-RU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1600" dirty="0"/>
              <a:t>23</a:t>
            </a:r>
            <a:r>
              <a:rPr lang="en-US" sz="1600" dirty="0"/>
              <a:t> (Turkey)</a:t>
            </a:r>
            <a:endParaRPr lang="ru-RU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63 (China)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0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0</a:t>
            </a:r>
            <a:endParaRPr lang="ru-RU" sz="1600" dirty="0"/>
          </a:p>
          <a:p>
            <a:endParaRPr lang="ru-RU" sz="1600"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D223D1CF-8BA3-A847-9983-49498859060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13271" y="2689994"/>
            <a:ext cx="9859145" cy="38777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835525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>
            <a:extLst>
              <a:ext uri="{FF2B5EF4-FFF2-40B4-BE49-F238E27FC236}">
                <a16:creationId xmlns:a16="http://schemas.microsoft.com/office/drawing/2014/main" id="{9210651D-DEAC-714A-A8E6-4850B6A5E80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682105"/>
            <a:ext cx="10515600" cy="5493791"/>
          </a:xfrm>
        </p:spPr>
        <p:txBody>
          <a:bodyPr/>
          <a:lstStyle/>
          <a:p>
            <a:r>
              <a:rPr lang="ru-RU" dirty="0"/>
              <a:t>При </a:t>
            </a:r>
            <a:r>
              <a:rPr lang="en-US" dirty="0"/>
              <a:t>k </a:t>
            </a:r>
            <a:r>
              <a:rPr lang="ru-RU" dirty="0"/>
              <a:t>= 5</a:t>
            </a:r>
            <a:r>
              <a:rPr lang="en-US" dirty="0"/>
              <a:t>, </a:t>
            </a:r>
            <a:r>
              <a:rPr lang="ru-RU" dirty="0"/>
              <a:t>6 получаются несколько различных разбиений</a:t>
            </a:r>
            <a:r>
              <a:rPr lang="en-US" dirty="0"/>
              <a:t>. </a:t>
            </a:r>
            <a:r>
              <a:rPr lang="ru-RU" dirty="0"/>
              <a:t>Это значит</a:t>
            </a:r>
            <a:r>
              <a:rPr lang="en-US" dirty="0"/>
              <a:t>, </a:t>
            </a:r>
            <a:r>
              <a:rPr lang="ru-RU" dirty="0"/>
              <a:t>что существует больше одного равновесия или некоторые разбиения не равновесны и являются локальными оптимумами</a:t>
            </a:r>
            <a:r>
              <a:rPr lang="en-US" dirty="0"/>
              <a:t>. </a:t>
            </a:r>
            <a:r>
              <a:rPr lang="ru-RU" dirty="0"/>
              <a:t>Алгоритм устроен так</a:t>
            </a:r>
            <a:r>
              <a:rPr lang="en-US" dirty="0"/>
              <a:t>, </a:t>
            </a:r>
            <a:r>
              <a:rPr lang="ru-RU" dirty="0"/>
              <a:t>что гарантированно отличить локальный оптимум от глобального нельзя</a:t>
            </a:r>
            <a:r>
              <a:rPr lang="en-US" dirty="0"/>
              <a:t>, </a:t>
            </a:r>
            <a:r>
              <a:rPr lang="ru-RU" dirty="0"/>
              <a:t>но можно получить более точные решения</a:t>
            </a:r>
            <a:r>
              <a:rPr lang="en-US" dirty="0"/>
              <a:t>, </a:t>
            </a:r>
            <a:r>
              <a:rPr lang="ru-RU" dirty="0"/>
              <a:t>если увеличить время работы программы</a:t>
            </a:r>
            <a:r>
              <a:rPr lang="en-US" dirty="0"/>
              <a:t>.</a:t>
            </a:r>
            <a:endParaRPr lang="ru-RU" dirty="0"/>
          </a:p>
          <a:p>
            <a:r>
              <a:rPr lang="ru-RU" dirty="0"/>
              <a:t>Если изменить условия остановки (убрать проверку времени из цикла</a:t>
            </a:r>
            <a:r>
              <a:rPr lang="en-US" dirty="0"/>
              <a:t>, </a:t>
            </a:r>
            <a:r>
              <a:rPr lang="ru-RU" dirty="0"/>
              <a:t>в котором запускаются </a:t>
            </a:r>
            <a:r>
              <a:rPr lang="en-US" dirty="0"/>
              <a:t>O1 </a:t>
            </a:r>
            <a:r>
              <a:rPr lang="ru-RU" dirty="0"/>
              <a:t>и </a:t>
            </a:r>
            <a:r>
              <a:rPr lang="en-US" dirty="0"/>
              <a:t>O2</a:t>
            </a:r>
            <a:r>
              <a:rPr lang="ru-RU" dirty="0"/>
              <a:t>)</a:t>
            </a:r>
            <a:r>
              <a:rPr lang="en-US" dirty="0"/>
              <a:t>, </a:t>
            </a:r>
            <a:r>
              <a:rPr lang="ru-RU" dirty="0"/>
              <a:t>можно гарантировать</a:t>
            </a:r>
            <a:r>
              <a:rPr lang="en-US" dirty="0"/>
              <a:t>, </a:t>
            </a:r>
            <a:r>
              <a:rPr lang="ru-RU" dirty="0"/>
              <a:t>что разбиение не улучшается одновременным переходом не более чем двух стран в другую коалицию</a:t>
            </a:r>
            <a:r>
              <a:rPr lang="en-US" dirty="0"/>
              <a:t>. </a:t>
            </a:r>
            <a:r>
              <a:rPr lang="ru-RU" dirty="0"/>
              <a:t>Но для результатов выше это может быть неверно</a:t>
            </a:r>
            <a:r>
              <a:rPr lang="en-US" dirty="0"/>
              <a:t>.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60933832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4F1F114-FFC8-8F4D-A94C-701D070CF7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"/>
            <a:ext cx="10515600" cy="966952"/>
          </a:xfrm>
        </p:spPr>
        <p:txBody>
          <a:bodyPr>
            <a:normAutofit/>
          </a:bodyPr>
          <a:lstStyle/>
          <a:p>
            <a:r>
              <a:rPr lang="ru-RU" sz="3600" dirty="0"/>
              <a:t>166 стран</a:t>
            </a:r>
            <a:r>
              <a:rPr lang="en-US" sz="3600" dirty="0"/>
              <a:t>, </a:t>
            </a:r>
            <a:r>
              <a:rPr lang="ru-RU" sz="3600" dirty="0"/>
              <a:t>2 коалиции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78F15046-F210-0A4C-BE57-1B29B90BEF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842494"/>
            <a:ext cx="10515600" cy="1576552"/>
          </a:xfrm>
        </p:spPr>
        <p:txBody>
          <a:bodyPr>
            <a:noAutofit/>
          </a:bodyPr>
          <a:lstStyle/>
          <a:p>
            <a:r>
              <a:rPr lang="en-US" sz="1600" dirty="0"/>
              <a:t>1</a:t>
            </a:r>
            <a:r>
              <a:rPr lang="ru-RU" sz="1600" dirty="0"/>
              <a:t>0 секунд</a:t>
            </a:r>
            <a:endParaRPr lang="en-US" sz="1600" dirty="0"/>
          </a:p>
          <a:p>
            <a:r>
              <a:rPr lang="ru-RU" sz="1600" dirty="0"/>
              <a:t>Только индекс демократии</a:t>
            </a:r>
          </a:p>
          <a:p>
            <a:r>
              <a:rPr lang="ru-RU" sz="1600" dirty="0"/>
              <a:t>Формула </a:t>
            </a:r>
            <a:r>
              <a:rPr lang="en" sz="1600" dirty="0"/>
              <a:t>matrix[</a:t>
            </a:r>
            <a:r>
              <a:rPr lang="en" sz="1600" dirty="0" err="1"/>
              <a:t>i</a:t>
            </a:r>
            <a:r>
              <a:rPr lang="en" sz="1600" dirty="0"/>
              <a:t>][j] = (democracy[</a:t>
            </a:r>
            <a:r>
              <a:rPr lang="en" sz="1600" dirty="0" err="1"/>
              <a:t>i</a:t>
            </a:r>
            <a:r>
              <a:rPr lang="en" sz="1600" dirty="0"/>
              <a:t>] - democracy[j]) ^ 4</a:t>
            </a:r>
            <a:endParaRPr lang="ru-RU" sz="1600" dirty="0"/>
          </a:p>
          <a:p>
            <a:endParaRPr lang="ru-RU" sz="1600"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CF437DB8-4752-194D-87AE-1CF9CE5C5B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79895" y="2670809"/>
            <a:ext cx="9832209" cy="3896976"/>
          </a:xfrm>
          <a:prstGeom prst="rect">
            <a:avLst/>
          </a:prstGeom>
        </p:spPr>
      </p:pic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99C5604A-612C-FD4C-A28B-6E9FBEE8FEC2}"/>
              </a:ext>
            </a:extLst>
          </p:cNvPr>
          <p:cNvSpPr/>
          <p:nvPr/>
        </p:nvSpPr>
        <p:spPr>
          <a:xfrm>
            <a:off x="6095999" y="966953"/>
            <a:ext cx="6500812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dirty="0"/>
              <a:t>Размеры коалиций</a:t>
            </a:r>
            <a:r>
              <a:rPr lang="en-US" dirty="0"/>
              <a:t>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87 (Australia)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76 (Russia)</a:t>
            </a: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45607428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4F1F114-FFC8-8F4D-A94C-701D070CF7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"/>
            <a:ext cx="10515600" cy="966952"/>
          </a:xfrm>
        </p:spPr>
        <p:txBody>
          <a:bodyPr>
            <a:normAutofit/>
          </a:bodyPr>
          <a:lstStyle/>
          <a:p>
            <a:r>
              <a:rPr lang="ru-RU" sz="3600" dirty="0"/>
              <a:t>166 стран</a:t>
            </a:r>
            <a:r>
              <a:rPr lang="en-US" sz="3600" dirty="0"/>
              <a:t>, </a:t>
            </a:r>
            <a:r>
              <a:rPr lang="ru-RU" sz="3600" dirty="0"/>
              <a:t>2 коалиции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78F15046-F210-0A4C-BE57-1B29B90BEF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966953"/>
            <a:ext cx="5499538" cy="1576552"/>
          </a:xfrm>
        </p:spPr>
        <p:txBody>
          <a:bodyPr>
            <a:normAutofit fontScale="92500" lnSpcReduction="10000"/>
          </a:bodyPr>
          <a:lstStyle/>
          <a:p>
            <a:r>
              <a:rPr lang="en-US" sz="1600" dirty="0"/>
              <a:t>1</a:t>
            </a:r>
            <a:r>
              <a:rPr lang="ru-RU" sz="1600" dirty="0"/>
              <a:t>0 секунд</a:t>
            </a:r>
            <a:endParaRPr lang="en-US" sz="1600" dirty="0"/>
          </a:p>
          <a:p>
            <a:r>
              <a:rPr lang="ru-RU" sz="1600" dirty="0"/>
              <a:t>Только индекс демократии</a:t>
            </a:r>
          </a:p>
          <a:p>
            <a:r>
              <a:rPr lang="ru-RU" sz="1600" dirty="0"/>
              <a:t>Формула </a:t>
            </a:r>
            <a:r>
              <a:rPr lang="en" sz="1600" dirty="0"/>
              <a:t>matrix[</a:t>
            </a:r>
            <a:r>
              <a:rPr lang="en" sz="1600" dirty="0" err="1"/>
              <a:t>i</a:t>
            </a:r>
            <a:r>
              <a:rPr lang="en" sz="1600" dirty="0"/>
              <a:t>][j] = (democracy[</a:t>
            </a:r>
            <a:r>
              <a:rPr lang="en" sz="1600" dirty="0" err="1"/>
              <a:t>i</a:t>
            </a:r>
            <a:r>
              <a:rPr lang="en" sz="1600" dirty="0"/>
              <a:t>] - democracy[j]) </a:t>
            </a:r>
            <a:r>
              <a:rPr lang="en-US" sz="1600" dirty="0"/>
              <a:t>^</a:t>
            </a:r>
            <a:r>
              <a:rPr lang="en" sz="1600" dirty="0"/>
              <a:t> 2</a:t>
            </a:r>
            <a:endParaRPr lang="ru-RU" sz="1600"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CF437DB8-4752-194D-87AE-1CF9CE5C5B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79895" y="2670809"/>
            <a:ext cx="9832209" cy="3896976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984521D8-29C3-E744-A1C4-6707F975802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61873" y="2678423"/>
            <a:ext cx="9850231" cy="3889361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9CD6542B-3995-E848-A854-BB397B8758C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69052" y="2678422"/>
            <a:ext cx="9943051" cy="3889362"/>
          </a:xfrm>
          <a:prstGeom prst="rect">
            <a:avLst/>
          </a:prstGeom>
        </p:spPr>
      </p:pic>
      <p:cxnSp>
        <p:nvCxnSpPr>
          <p:cNvPr id="9" name="Прямая соединительная линия 8">
            <a:extLst>
              <a:ext uri="{FF2B5EF4-FFF2-40B4-BE49-F238E27FC236}">
                <a16:creationId xmlns:a16="http://schemas.microsoft.com/office/drawing/2014/main" id="{558BF2F1-B554-1B43-AFCD-1A9E91CD4B7C}"/>
              </a:ext>
            </a:extLst>
          </p:cNvPr>
          <p:cNvCxnSpPr/>
          <p:nvPr/>
        </p:nvCxnSpPr>
        <p:spPr>
          <a:xfrm>
            <a:off x="6337738" y="966953"/>
            <a:ext cx="0" cy="1597571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416E5AF8-680A-3841-8ADA-996D1A76650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69051" y="2621168"/>
            <a:ext cx="9961076" cy="3948052"/>
          </a:xfrm>
          <a:prstGeom prst="rect">
            <a:avLst/>
          </a:prstGeom>
        </p:spPr>
      </p:pic>
      <p:sp>
        <p:nvSpPr>
          <p:cNvPr id="11" name="Прямоугольник 10">
            <a:extLst>
              <a:ext uri="{FF2B5EF4-FFF2-40B4-BE49-F238E27FC236}">
                <a16:creationId xmlns:a16="http://schemas.microsoft.com/office/drawing/2014/main" id="{20DB4CFA-6A95-8D41-BC45-9817826DFEEB}"/>
              </a:ext>
            </a:extLst>
          </p:cNvPr>
          <p:cNvSpPr/>
          <p:nvPr/>
        </p:nvSpPr>
        <p:spPr>
          <a:xfrm>
            <a:off x="6604409" y="974567"/>
            <a:ext cx="8815387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dirty="0"/>
              <a:t>Размеры коалиций</a:t>
            </a:r>
            <a:r>
              <a:rPr lang="en-US" dirty="0"/>
              <a:t>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90 (Australia)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76 (Russia)</a:t>
            </a: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18475005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4F1F114-FFC8-8F4D-A94C-701D070CF7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"/>
            <a:ext cx="10515600" cy="966952"/>
          </a:xfrm>
        </p:spPr>
        <p:txBody>
          <a:bodyPr>
            <a:normAutofit/>
          </a:bodyPr>
          <a:lstStyle/>
          <a:p>
            <a:r>
              <a:rPr lang="ru-RU" sz="3600" dirty="0"/>
              <a:t>166 стран</a:t>
            </a:r>
            <a:r>
              <a:rPr lang="en-US" sz="3600" dirty="0"/>
              <a:t>, 3</a:t>
            </a:r>
            <a:r>
              <a:rPr lang="ru-RU" sz="3600" dirty="0"/>
              <a:t> коалиции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78F15046-F210-0A4C-BE57-1B29B90BEF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966953"/>
            <a:ext cx="10515600" cy="1576552"/>
          </a:xfrm>
        </p:spPr>
        <p:txBody>
          <a:bodyPr>
            <a:normAutofit fontScale="92500" lnSpcReduction="10000"/>
          </a:bodyPr>
          <a:lstStyle/>
          <a:p>
            <a:r>
              <a:rPr lang="en-US" sz="1600" dirty="0"/>
              <a:t>1</a:t>
            </a:r>
            <a:r>
              <a:rPr lang="ru-RU" sz="1600" dirty="0"/>
              <a:t>0 секунд</a:t>
            </a:r>
            <a:endParaRPr lang="en-US" sz="1600" dirty="0"/>
          </a:p>
          <a:p>
            <a:r>
              <a:rPr lang="ru-RU" sz="1600" dirty="0"/>
              <a:t>Только индекс демократии</a:t>
            </a:r>
          </a:p>
          <a:p>
            <a:r>
              <a:rPr lang="ru-RU" sz="1600" dirty="0"/>
              <a:t>Формула </a:t>
            </a:r>
            <a:r>
              <a:rPr lang="en" sz="1600" dirty="0"/>
              <a:t>matrix[</a:t>
            </a:r>
            <a:r>
              <a:rPr lang="en" sz="1600" dirty="0" err="1"/>
              <a:t>i</a:t>
            </a:r>
            <a:r>
              <a:rPr lang="en" sz="1600" dirty="0"/>
              <a:t>][j] = (democracy[</a:t>
            </a:r>
            <a:r>
              <a:rPr lang="en" sz="1600" dirty="0" err="1"/>
              <a:t>i</a:t>
            </a:r>
            <a:r>
              <a:rPr lang="en" sz="1600" dirty="0"/>
              <a:t>] - democracy[j]) ^ 4</a:t>
            </a:r>
            <a:endParaRPr lang="ru-RU" sz="1600" dirty="0"/>
          </a:p>
          <a:p>
            <a:endParaRPr lang="ru-RU" sz="1600"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CF437DB8-4752-194D-87AE-1CF9CE5C5B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79895" y="2670809"/>
            <a:ext cx="9832209" cy="3896976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984521D8-29C3-E744-A1C4-6707F975802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61873" y="2678423"/>
            <a:ext cx="9850231" cy="3889361"/>
          </a:xfrm>
          <a:prstGeom prst="rect">
            <a:avLst/>
          </a:prstGeom>
        </p:spPr>
      </p:pic>
      <p:cxnSp>
        <p:nvCxnSpPr>
          <p:cNvPr id="7" name="Прямая соединительная линия 6">
            <a:extLst>
              <a:ext uri="{FF2B5EF4-FFF2-40B4-BE49-F238E27FC236}">
                <a16:creationId xmlns:a16="http://schemas.microsoft.com/office/drawing/2014/main" id="{A69B9AFA-B47A-A040-AAC2-384DD5605939}"/>
              </a:ext>
            </a:extLst>
          </p:cNvPr>
          <p:cNvCxnSpPr/>
          <p:nvPr/>
        </p:nvCxnSpPr>
        <p:spPr>
          <a:xfrm>
            <a:off x="6337738" y="966953"/>
            <a:ext cx="0" cy="1597571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Прямоугольник 7">
            <a:extLst>
              <a:ext uri="{FF2B5EF4-FFF2-40B4-BE49-F238E27FC236}">
                <a16:creationId xmlns:a16="http://schemas.microsoft.com/office/drawing/2014/main" id="{D5A07C87-573D-AF48-A103-757038C0FFB3}"/>
              </a:ext>
            </a:extLst>
          </p:cNvPr>
          <p:cNvSpPr/>
          <p:nvPr/>
        </p:nvSpPr>
        <p:spPr>
          <a:xfrm>
            <a:off x="6650921" y="974567"/>
            <a:ext cx="5186356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ru-RU" sz="1600" dirty="0">
                <a:solidFill>
                  <a:prstClr val="black"/>
                </a:solidFill>
              </a:rPr>
              <a:t>Размеры коалиций</a:t>
            </a:r>
            <a:r>
              <a:rPr lang="en-US" sz="1600" dirty="0">
                <a:solidFill>
                  <a:prstClr val="black"/>
                </a:solidFill>
              </a:rPr>
              <a:t>: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prstClr val="black"/>
                </a:solidFill>
              </a:rPr>
              <a:t>15 (Australia)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prstClr val="black"/>
                </a:solidFill>
              </a:rPr>
              <a:t>81 (USA)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prstClr val="black"/>
                </a:solidFill>
              </a:rPr>
              <a:t>70 (Russia)</a:t>
            </a:r>
          </a:p>
          <a:p>
            <a:pPr lvl="0"/>
            <a:endParaRPr lang="ru-RU" sz="1600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2354119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4F1F114-FFC8-8F4D-A94C-701D070CF7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195010"/>
            <a:ext cx="10515600" cy="966952"/>
          </a:xfrm>
        </p:spPr>
        <p:txBody>
          <a:bodyPr>
            <a:normAutofit/>
          </a:bodyPr>
          <a:lstStyle/>
          <a:p>
            <a:r>
              <a:rPr lang="ru-RU" sz="3600" dirty="0"/>
              <a:t>166 стран</a:t>
            </a:r>
            <a:r>
              <a:rPr lang="en-US" sz="3600" dirty="0"/>
              <a:t>, 3</a:t>
            </a:r>
            <a:r>
              <a:rPr lang="ru-RU" sz="3600" dirty="0"/>
              <a:t> коалиции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78F15046-F210-0A4C-BE57-1B29B90BEF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046938"/>
            <a:ext cx="8048615" cy="1576552"/>
          </a:xfrm>
        </p:spPr>
        <p:txBody>
          <a:bodyPr>
            <a:noAutofit/>
          </a:bodyPr>
          <a:lstStyle/>
          <a:p>
            <a:r>
              <a:rPr lang="en-US" sz="1600" dirty="0"/>
              <a:t>1</a:t>
            </a:r>
            <a:r>
              <a:rPr lang="ru-RU" sz="1600" dirty="0"/>
              <a:t>0 секунд</a:t>
            </a:r>
            <a:endParaRPr lang="en-US" sz="1600" dirty="0"/>
          </a:p>
          <a:p>
            <a:r>
              <a:rPr lang="ru-RU" sz="1600" dirty="0"/>
              <a:t>Только индекс демократии</a:t>
            </a:r>
          </a:p>
          <a:p>
            <a:r>
              <a:rPr lang="ru-RU" sz="1600" dirty="0"/>
              <a:t>Формула </a:t>
            </a:r>
            <a:r>
              <a:rPr lang="en" sz="1600" dirty="0"/>
              <a:t>matrix[</a:t>
            </a:r>
            <a:r>
              <a:rPr lang="en" sz="1600" dirty="0" err="1"/>
              <a:t>i</a:t>
            </a:r>
            <a:r>
              <a:rPr lang="en" sz="1600" dirty="0"/>
              <a:t>][j] = (democracy[</a:t>
            </a:r>
            <a:r>
              <a:rPr lang="en" sz="1600" dirty="0" err="1"/>
              <a:t>i</a:t>
            </a:r>
            <a:r>
              <a:rPr lang="en" sz="1600" dirty="0"/>
              <a:t>] - democracy[j]) ^ 2</a:t>
            </a:r>
            <a:endParaRPr lang="ru-RU" sz="1600" dirty="0"/>
          </a:p>
          <a:p>
            <a:endParaRPr lang="ru-RU" sz="1600"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CF437DB8-4752-194D-87AE-1CF9CE5C5B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79895" y="2670809"/>
            <a:ext cx="9832209" cy="3896976"/>
          </a:xfrm>
          <a:prstGeom prst="rect">
            <a:avLst/>
          </a:prstGeom>
        </p:spPr>
      </p:pic>
      <p:cxnSp>
        <p:nvCxnSpPr>
          <p:cNvPr id="9" name="Прямая соединительная линия 8">
            <a:extLst>
              <a:ext uri="{FF2B5EF4-FFF2-40B4-BE49-F238E27FC236}">
                <a16:creationId xmlns:a16="http://schemas.microsoft.com/office/drawing/2014/main" id="{558BF2F1-B554-1B43-AFCD-1A9E91CD4B7C}"/>
              </a:ext>
            </a:extLst>
          </p:cNvPr>
          <p:cNvCxnSpPr/>
          <p:nvPr/>
        </p:nvCxnSpPr>
        <p:spPr>
          <a:xfrm>
            <a:off x="6337738" y="966953"/>
            <a:ext cx="0" cy="1597571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8202216C-737E-1043-9EC8-CCF7E45168B5}"/>
              </a:ext>
            </a:extLst>
          </p:cNvPr>
          <p:cNvSpPr txBox="1"/>
          <p:nvPr/>
        </p:nvSpPr>
        <p:spPr>
          <a:xfrm>
            <a:off x="8886813" y="979798"/>
            <a:ext cx="281463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400" dirty="0"/>
              <a:t>Коалиция со средними показателями увеличилась за счет коалиций с наибольшими и наименьшими показателями</a:t>
            </a:r>
            <a:endParaRPr lang="ru-RU" sz="1400" dirty="0">
              <a:solidFill>
                <a:schemeClr val="accent2">
                  <a:lumMod val="50000"/>
                </a:schemeClr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07910DC-101B-0E4C-A417-7D94BA146C25}"/>
              </a:ext>
            </a:extLst>
          </p:cNvPr>
          <p:cNvSpPr txBox="1"/>
          <p:nvPr/>
        </p:nvSpPr>
        <p:spPr>
          <a:xfrm>
            <a:off x="6658970" y="974567"/>
            <a:ext cx="1906612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1600" dirty="0"/>
              <a:t>Размеры коалиций</a:t>
            </a:r>
            <a:r>
              <a:rPr lang="en-US" sz="1600" dirty="0"/>
              <a:t>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49 (Australia)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54 (</a:t>
            </a:r>
            <a:r>
              <a:rPr lang="en-US" sz="1600" dirty="0" err="1"/>
              <a:t>Turkeyl</a:t>
            </a:r>
            <a:r>
              <a:rPr lang="en-US" sz="1600" dirty="0"/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63 (Russia)</a:t>
            </a:r>
          </a:p>
          <a:p>
            <a:endParaRPr lang="ru-RU" sz="1600" dirty="0"/>
          </a:p>
        </p:txBody>
      </p:sp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50827D08-FF36-6748-A85D-A1E782A240B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66829" y="2693191"/>
            <a:ext cx="9845276" cy="3874593"/>
          </a:xfrm>
          <a:prstGeom prst="rect">
            <a:avLst/>
          </a:prstGeom>
        </p:spPr>
      </p:pic>
      <p:cxnSp>
        <p:nvCxnSpPr>
          <p:cNvPr id="12" name="Прямая соединительная линия 11">
            <a:extLst>
              <a:ext uri="{FF2B5EF4-FFF2-40B4-BE49-F238E27FC236}">
                <a16:creationId xmlns:a16="http://schemas.microsoft.com/office/drawing/2014/main" id="{FE05D79B-1FCB-F346-BEAD-ABBD8AF129F2}"/>
              </a:ext>
            </a:extLst>
          </p:cNvPr>
          <p:cNvCxnSpPr/>
          <p:nvPr/>
        </p:nvCxnSpPr>
        <p:spPr>
          <a:xfrm>
            <a:off x="8570837" y="945934"/>
            <a:ext cx="0" cy="1597571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3055431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4A993B98-1E09-B442-A48B-438032C313C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3049" y="2699441"/>
            <a:ext cx="10037078" cy="3960869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4F1F114-FFC8-8F4D-A94C-701D070CF7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"/>
            <a:ext cx="10515600" cy="966952"/>
          </a:xfrm>
        </p:spPr>
        <p:txBody>
          <a:bodyPr>
            <a:normAutofit/>
          </a:bodyPr>
          <a:lstStyle/>
          <a:p>
            <a:r>
              <a:rPr lang="ru-RU" sz="3600" dirty="0"/>
              <a:t>166 стран</a:t>
            </a:r>
            <a:r>
              <a:rPr lang="en-US" sz="3600" dirty="0"/>
              <a:t>, 3</a:t>
            </a:r>
            <a:r>
              <a:rPr lang="ru-RU" sz="3600" dirty="0"/>
              <a:t> коалиции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78F15046-F210-0A4C-BE57-1B29B90BEF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860668"/>
            <a:ext cx="10515587" cy="1682837"/>
          </a:xfrm>
        </p:spPr>
        <p:txBody>
          <a:bodyPr>
            <a:noAutofit/>
          </a:bodyPr>
          <a:lstStyle/>
          <a:p>
            <a:r>
              <a:rPr lang="en-US" sz="1600" dirty="0"/>
              <a:t>1</a:t>
            </a:r>
            <a:r>
              <a:rPr lang="ru-RU" sz="1600" dirty="0"/>
              <a:t>0 секунд</a:t>
            </a:r>
            <a:endParaRPr lang="en-US" sz="1600" dirty="0"/>
          </a:p>
          <a:p>
            <a:r>
              <a:rPr lang="ru-RU" sz="1600" dirty="0"/>
              <a:t>Только индекс демократии</a:t>
            </a:r>
          </a:p>
          <a:p>
            <a:r>
              <a:rPr lang="ru-RU" sz="1600" dirty="0"/>
              <a:t>Формула </a:t>
            </a:r>
            <a:r>
              <a:rPr lang="en" sz="1600" dirty="0"/>
              <a:t>matrix[</a:t>
            </a:r>
            <a:r>
              <a:rPr lang="en" sz="1600" dirty="0" err="1"/>
              <a:t>i</a:t>
            </a:r>
            <a:r>
              <a:rPr lang="en" sz="1600" dirty="0"/>
              <a:t>][j] = </a:t>
            </a:r>
            <a:r>
              <a:rPr lang="en" sz="1600" dirty="0" err="1"/>
              <a:t>log|democracy</a:t>
            </a:r>
            <a:r>
              <a:rPr lang="en" sz="1600" dirty="0"/>
              <a:t>[</a:t>
            </a:r>
            <a:r>
              <a:rPr lang="en" sz="1600" dirty="0" err="1"/>
              <a:t>i</a:t>
            </a:r>
            <a:r>
              <a:rPr lang="en" sz="1600" dirty="0"/>
              <a:t>] - democracy[j]</a:t>
            </a:r>
            <a:r>
              <a:rPr lang="en-US" sz="1600" dirty="0"/>
              <a:t>|</a:t>
            </a:r>
            <a:endParaRPr lang="ru-RU" sz="1600" dirty="0"/>
          </a:p>
        </p:txBody>
      </p:sp>
      <p:cxnSp>
        <p:nvCxnSpPr>
          <p:cNvPr id="9" name="Прямая соединительная линия 8">
            <a:extLst>
              <a:ext uri="{FF2B5EF4-FFF2-40B4-BE49-F238E27FC236}">
                <a16:creationId xmlns:a16="http://schemas.microsoft.com/office/drawing/2014/main" id="{558BF2F1-B554-1B43-AFCD-1A9E91CD4B7C}"/>
              </a:ext>
            </a:extLst>
          </p:cNvPr>
          <p:cNvCxnSpPr/>
          <p:nvPr/>
        </p:nvCxnSpPr>
        <p:spPr>
          <a:xfrm>
            <a:off x="6337738" y="966953"/>
            <a:ext cx="0" cy="1597571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8202216C-737E-1043-9EC8-CCF7E45168B5}"/>
              </a:ext>
            </a:extLst>
          </p:cNvPr>
          <p:cNvSpPr txBox="1"/>
          <p:nvPr/>
        </p:nvSpPr>
        <p:spPr>
          <a:xfrm>
            <a:off x="8795885" y="860668"/>
            <a:ext cx="2861432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400" dirty="0"/>
              <a:t>Еще больше стран перешли в «среднюю</a:t>
            </a:r>
            <a:r>
              <a:rPr lang="en-US" sz="1400" dirty="0"/>
              <a:t>»</a:t>
            </a:r>
            <a:r>
              <a:rPr lang="ru-RU" sz="1400" dirty="0"/>
              <a:t> коалицию</a:t>
            </a:r>
            <a:r>
              <a:rPr lang="en-US" sz="1400" dirty="0"/>
              <a:t> </a:t>
            </a:r>
            <a:r>
              <a:rPr lang="ru-RU" sz="1400" dirty="0"/>
              <a:t>из самой демократичной.</a:t>
            </a:r>
          </a:p>
          <a:p>
            <a:r>
              <a:rPr lang="ru-RU" sz="1400" dirty="0"/>
              <a:t>Расстояния уменьшились</a:t>
            </a:r>
            <a:r>
              <a:rPr lang="en-US" sz="1400" dirty="0"/>
              <a:t>, </a:t>
            </a:r>
            <a:r>
              <a:rPr lang="ru-RU" sz="1400" dirty="0"/>
              <a:t>страны в такой модели больше расположены дружить</a:t>
            </a:r>
            <a:r>
              <a:rPr lang="en-US" sz="1400" dirty="0"/>
              <a:t>.</a:t>
            </a:r>
            <a:endParaRPr lang="ru-RU" sz="14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2584B88-CD4F-E04F-8BBE-D261C5B7102B}"/>
              </a:ext>
            </a:extLst>
          </p:cNvPr>
          <p:cNvSpPr txBox="1"/>
          <p:nvPr/>
        </p:nvSpPr>
        <p:spPr>
          <a:xfrm>
            <a:off x="6641270" y="862539"/>
            <a:ext cx="1906612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1600" dirty="0"/>
              <a:t>Размеры коалиций</a:t>
            </a:r>
            <a:r>
              <a:rPr lang="en-US" sz="1600" dirty="0"/>
              <a:t>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36 (Australia)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67 (Brazil)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63 (Russia)</a:t>
            </a:r>
          </a:p>
        </p:txBody>
      </p:sp>
      <p:cxnSp>
        <p:nvCxnSpPr>
          <p:cNvPr id="8" name="Прямая соединительная линия 7">
            <a:extLst>
              <a:ext uri="{FF2B5EF4-FFF2-40B4-BE49-F238E27FC236}">
                <a16:creationId xmlns:a16="http://schemas.microsoft.com/office/drawing/2014/main" id="{898B3A05-A85E-3F46-A7DC-A97CABDE0751}"/>
              </a:ext>
            </a:extLst>
          </p:cNvPr>
          <p:cNvCxnSpPr/>
          <p:nvPr/>
        </p:nvCxnSpPr>
        <p:spPr>
          <a:xfrm>
            <a:off x="8532117" y="945934"/>
            <a:ext cx="0" cy="1597571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7248336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4F1F114-FFC8-8F4D-A94C-701D070CF7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"/>
            <a:ext cx="10515600" cy="966952"/>
          </a:xfrm>
        </p:spPr>
        <p:txBody>
          <a:bodyPr>
            <a:normAutofit/>
          </a:bodyPr>
          <a:lstStyle/>
          <a:p>
            <a:r>
              <a:rPr lang="ru-RU" sz="3600" dirty="0"/>
              <a:t>166 стран</a:t>
            </a:r>
            <a:r>
              <a:rPr lang="en-US" sz="3600" dirty="0"/>
              <a:t>, </a:t>
            </a:r>
            <a:r>
              <a:rPr lang="ru-RU" sz="3600" dirty="0"/>
              <a:t>4 коалиции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78F15046-F210-0A4C-BE57-1B29B90BEF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833395"/>
            <a:ext cx="9943047" cy="1576552"/>
          </a:xfrm>
        </p:spPr>
        <p:txBody>
          <a:bodyPr>
            <a:noAutofit/>
          </a:bodyPr>
          <a:lstStyle/>
          <a:p>
            <a:r>
              <a:rPr lang="en-US" sz="1600" dirty="0"/>
              <a:t>1</a:t>
            </a:r>
            <a:r>
              <a:rPr lang="ru-RU" sz="1600" dirty="0"/>
              <a:t>0 секунд</a:t>
            </a:r>
            <a:endParaRPr lang="en-US" sz="1600" dirty="0"/>
          </a:p>
          <a:p>
            <a:r>
              <a:rPr lang="ru-RU" sz="1600" dirty="0"/>
              <a:t>Только индекс демократии</a:t>
            </a:r>
          </a:p>
          <a:p>
            <a:r>
              <a:rPr lang="ru-RU" sz="1600" dirty="0"/>
              <a:t>Формула </a:t>
            </a:r>
            <a:r>
              <a:rPr lang="en" sz="1600" dirty="0"/>
              <a:t>matrix[</a:t>
            </a:r>
            <a:r>
              <a:rPr lang="en" sz="1600" dirty="0" err="1"/>
              <a:t>i</a:t>
            </a:r>
            <a:r>
              <a:rPr lang="en" sz="1600" dirty="0"/>
              <a:t>][j]</a:t>
            </a:r>
            <a:r>
              <a:rPr lang="ru-RU" sz="1600" dirty="0"/>
              <a:t> =</a:t>
            </a:r>
            <a:r>
              <a:rPr lang="en" sz="1600" dirty="0"/>
              <a:t> </a:t>
            </a:r>
            <a:r>
              <a:rPr lang="en-US" sz="1600" dirty="0"/>
              <a:t>(</a:t>
            </a:r>
            <a:r>
              <a:rPr lang="en" sz="1600" dirty="0"/>
              <a:t>democracy[</a:t>
            </a:r>
            <a:r>
              <a:rPr lang="en" sz="1600" dirty="0" err="1"/>
              <a:t>i</a:t>
            </a:r>
            <a:r>
              <a:rPr lang="en" sz="1600" dirty="0"/>
              <a:t>] - democracy[j]) ^ 2</a:t>
            </a:r>
            <a:endParaRPr lang="ru-RU" sz="1600" dirty="0"/>
          </a:p>
          <a:p>
            <a:endParaRPr lang="ru-RU" sz="1600"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CF437DB8-4752-194D-87AE-1CF9CE5C5B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79895" y="2670809"/>
            <a:ext cx="9832209" cy="3896976"/>
          </a:xfrm>
          <a:prstGeom prst="rect">
            <a:avLst/>
          </a:prstGeom>
        </p:spPr>
      </p:pic>
      <p:cxnSp>
        <p:nvCxnSpPr>
          <p:cNvPr id="9" name="Прямая соединительная линия 8">
            <a:extLst>
              <a:ext uri="{FF2B5EF4-FFF2-40B4-BE49-F238E27FC236}">
                <a16:creationId xmlns:a16="http://schemas.microsoft.com/office/drawing/2014/main" id="{558BF2F1-B554-1B43-AFCD-1A9E91CD4B7C}"/>
              </a:ext>
            </a:extLst>
          </p:cNvPr>
          <p:cNvCxnSpPr/>
          <p:nvPr/>
        </p:nvCxnSpPr>
        <p:spPr>
          <a:xfrm>
            <a:off x="6337738" y="966953"/>
            <a:ext cx="0" cy="1597571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412C5C22-CCD0-2D43-851C-0D9859705E80}"/>
              </a:ext>
            </a:extLst>
          </p:cNvPr>
          <p:cNvSpPr txBox="1"/>
          <p:nvPr/>
        </p:nvSpPr>
        <p:spPr>
          <a:xfrm>
            <a:off x="6652881" y="852229"/>
            <a:ext cx="1906612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1600" dirty="0"/>
              <a:t>Размеры коалиций</a:t>
            </a:r>
            <a:r>
              <a:rPr lang="en-US" sz="1600" dirty="0"/>
              <a:t>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1600" dirty="0"/>
              <a:t>36</a:t>
            </a:r>
            <a:r>
              <a:rPr lang="en-US" sz="1600" dirty="0"/>
              <a:t> (Australia)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49 (Brazil)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29 (Turkey)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54 (Russia)</a:t>
            </a:r>
          </a:p>
        </p:txBody>
      </p:sp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4BE3B5B0-B703-F746-839E-F57320742B1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79895" y="2681410"/>
            <a:ext cx="9832209" cy="38800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305229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4F1F114-FFC8-8F4D-A94C-701D070CF7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"/>
            <a:ext cx="10515600" cy="966952"/>
          </a:xfrm>
        </p:spPr>
        <p:txBody>
          <a:bodyPr>
            <a:normAutofit/>
          </a:bodyPr>
          <a:lstStyle/>
          <a:p>
            <a:r>
              <a:rPr lang="ru-RU" sz="3600" dirty="0"/>
              <a:t>166 стран</a:t>
            </a:r>
            <a:r>
              <a:rPr lang="en-US" sz="3600" dirty="0"/>
              <a:t>, </a:t>
            </a:r>
            <a:r>
              <a:rPr lang="ru-RU" sz="3600" dirty="0"/>
              <a:t>4 коалиции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78F15046-F210-0A4C-BE57-1B29B90BEF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848962"/>
            <a:ext cx="9943047" cy="1576552"/>
          </a:xfrm>
        </p:spPr>
        <p:txBody>
          <a:bodyPr>
            <a:noAutofit/>
          </a:bodyPr>
          <a:lstStyle/>
          <a:p>
            <a:r>
              <a:rPr lang="en-US" sz="1600" dirty="0"/>
              <a:t>1</a:t>
            </a:r>
            <a:r>
              <a:rPr lang="ru-RU" sz="1600" dirty="0"/>
              <a:t>0 секунд</a:t>
            </a:r>
            <a:endParaRPr lang="en-US" sz="1600" dirty="0"/>
          </a:p>
          <a:p>
            <a:r>
              <a:rPr lang="ru-RU" sz="1600" dirty="0"/>
              <a:t>Только индекс демократии</a:t>
            </a:r>
          </a:p>
          <a:p>
            <a:r>
              <a:rPr lang="ru-RU" sz="1600" dirty="0"/>
              <a:t>Формула </a:t>
            </a:r>
            <a:r>
              <a:rPr lang="en" sz="1600" dirty="0"/>
              <a:t>matrix[</a:t>
            </a:r>
            <a:r>
              <a:rPr lang="en" sz="1600" dirty="0" err="1"/>
              <a:t>i</a:t>
            </a:r>
            <a:r>
              <a:rPr lang="en" sz="1600" dirty="0"/>
              <a:t>][j]</a:t>
            </a:r>
            <a:r>
              <a:rPr lang="ru-RU" sz="1600" dirty="0"/>
              <a:t> =</a:t>
            </a:r>
            <a:r>
              <a:rPr lang="en" sz="1600" dirty="0"/>
              <a:t> </a:t>
            </a:r>
            <a:r>
              <a:rPr lang="en-US" sz="1600" dirty="0"/>
              <a:t>log</a:t>
            </a:r>
            <a:r>
              <a:rPr lang="en" sz="1600" dirty="0"/>
              <a:t>|democracy[</a:t>
            </a:r>
            <a:r>
              <a:rPr lang="en" sz="1600" dirty="0" err="1"/>
              <a:t>i</a:t>
            </a:r>
            <a:r>
              <a:rPr lang="en" sz="1600" dirty="0"/>
              <a:t>] - democracy[j]|</a:t>
            </a:r>
            <a:endParaRPr lang="ru-RU" sz="1600" dirty="0"/>
          </a:p>
          <a:p>
            <a:endParaRPr lang="ru-RU" sz="1600"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CF437DB8-4752-194D-87AE-1CF9CE5C5B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79895" y="2670809"/>
            <a:ext cx="9832209" cy="3896976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984521D8-29C3-E744-A1C4-6707F975802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61873" y="2678423"/>
            <a:ext cx="9850231" cy="3889361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9CD6542B-3995-E848-A854-BB397B8758C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69052" y="2678422"/>
            <a:ext cx="9943051" cy="3889362"/>
          </a:xfrm>
          <a:prstGeom prst="rect">
            <a:avLst/>
          </a:prstGeom>
        </p:spPr>
      </p:pic>
      <p:cxnSp>
        <p:nvCxnSpPr>
          <p:cNvPr id="9" name="Прямая соединительная линия 8">
            <a:extLst>
              <a:ext uri="{FF2B5EF4-FFF2-40B4-BE49-F238E27FC236}">
                <a16:creationId xmlns:a16="http://schemas.microsoft.com/office/drawing/2014/main" id="{558BF2F1-B554-1B43-AFCD-1A9E91CD4B7C}"/>
              </a:ext>
            </a:extLst>
          </p:cNvPr>
          <p:cNvCxnSpPr/>
          <p:nvPr/>
        </p:nvCxnSpPr>
        <p:spPr>
          <a:xfrm>
            <a:off x="6337738" y="966953"/>
            <a:ext cx="0" cy="1597571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10C073C3-842A-6B42-8FC0-3801CD19A55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78710" y="2670809"/>
            <a:ext cx="9933394" cy="3917995"/>
          </a:xfrm>
          <a:prstGeom prst="rect">
            <a:avLst/>
          </a:prstGeom>
        </p:spPr>
      </p:pic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33890D17-F99E-FC4C-8B4A-066F901EA1B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78710" y="2645246"/>
            <a:ext cx="9915373" cy="3955488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412C5C22-CCD0-2D43-851C-0D9859705E80}"/>
              </a:ext>
            </a:extLst>
          </p:cNvPr>
          <p:cNvSpPr txBox="1"/>
          <p:nvPr/>
        </p:nvSpPr>
        <p:spPr>
          <a:xfrm>
            <a:off x="6652880" y="979961"/>
            <a:ext cx="1906612" cy="153888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1600" dirty="0"/>
              <a:t>Размеры коалиций</a:t>
            </a:r>
            <a:r>
              <a:rPr lang="en-US" sz="1600" dirty="0"/>
              <a:t>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1600" dirty="0"/>
              <a:t>36</a:t>
            </a:r>
            <a:r>
              <a:rPr lang="en-US" sz="1600" dirty="0"/>
              <a:t> (Australia)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1600" dirty="0"/>
              <a:t>54</a:t>
            </a:r>
            <a:r>
              <a:rPr lang="en-US" sz="1600" dirty="0"/>
              <a:t> (Brazil)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5</a:t>
            </a:r>
            <a:r>
              <a:rPr lang="ru-RU" sz="1600" dirty="0"/>
              <a:t>7</a:t>
            </a:r>
            <a:r>
              <a:rPr lang="en-US" sz="1600" dirty="0"/>
              <a:t> (Russia)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1600" dirty="0"/>
              <a:t>19</a:t>
            </a:r>
            <a:r>
              <a:rPr lang="en-US" sz="1600" dirty="0"/>
              <a:t> (North Korea)</a:t>
            </a:r>
            <a:endParaRPr lang="ru-RU" sz="1600" dirty="0"/>
          </a:p>
          <a:p>
            <a:endParaRPr lang="ru-RU" sz="1400" dirty="0"/>
          </a:p>
        </p:txBody>
      </p:sp>
    </p:spTree>
    <p:extLst>
      <p:ext uri="{BB962C8B-B14F-4D97-AF65-F5344CB8AC3E}">
        <p14:creationId xmlns:p14="http://schemas.microsoft.com/office/powerpoint/2010/main" val="86697388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4F1F114-FFC8-8F4D-A94C-701D070CF7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"/>
            <a:ext cx="10515600" cy="966952"/>
          </a:xfrm>
        </p:spPr>
        <p:txBody>
          <a:bodyPr>
            <a:normAutofit/>
          </a:bodyPr>
          <a:lstStyle/>
          <a:p>
            <a:r>
              <a:rPr lang="ru-RU" sz="3600" dirty="0"/>
              <a:t>166 стран</a:t>
            </a:r>
            <a:r>
              <a:rPr lang="en-US" sz="3600" dirty="0"/>
              <a:t>, </a:t>
            </a:r>
            <a:r>
              <a:rPr lang="ru-RU" sz="3600" dirty="0"/>
              <a:t>4 коалиции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78F15046-F210-0A4C-BE57-1B29B90BEF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833395"/>
            <a:ext cx="9943047" cy="1576552"/>
          </a:xfrm>
        </p:spPr>
        <p:txBody>
          <a:bodyPr>
            <a:noAutofit/>
          </a:bodyPr>
          <a:lstStyle/>
          <a:p>
            <a:r>
              <a:rPr lang="en-US" sz="1600" dirty="0"/>
              <a:t>1</a:t>
            </a:r>
            <a:r>
              <a:rPr lang="ru-RU" sz="1600" dirty="0"/>
              <a:t>0 секунд</a:t>
            </a:r>
            <a:endParaRPr lang="en-US" sz="1600" dirty="0"/>
          </a:p>
          <a:p>
            <a:r>
              <a:rPr lang="ru-RU" sz="1600" dirty="0"/>
              <a:t>Только индекс демократии</a:t>
            </a:r>
          </a:p>
          <a:p>
            <a:r>
              <a:rPr lang="ru-RU" sz="1600" dirty="0"/>
              <a:t>Формула </a:t>
            </a:r>
            <a:r>
              <a:rPr lang="en" sz="1600" dirty="0"/>
              <a:t>matrix[</a:t>
            </a:r>
            <a:r>
              <a:rPr lang="en" sz="1600" dirty="0" err="1"/>
              <a:t>i</a:t>
            </a:r>
            <a:r>
              <a:rPr lang="en" sz="1600" dirty="0"/>
              <a:t>][j]</a:t>
            </a:r>
            <a:r>
              <a:rPr lang="ru-RU" sz="1600" dirty="0"/>
              <a:t> =</a:t>
            </a:r>
            <a:r>
              <a:rPr lang="en" sz="1600" dirty="0"/>
              <a:t> </a:t>
            </a:r>
            <a:r>
              <a:rPr lang="en-US" sz="1600" dirty="0"/>
              <a:t>(</a:t>
            </a:r>
            <a:r>
              <a:rPr lang="en" sz="1600" dirty="0"/>
              <a:t>democracy[</a:t>
            </a:r>
            <a:r>
              <a:rPr lang="en" sz="1600" dirty="0" err="1"/>
              <a:t>i</a:t>
            </a:r>
            <a:r>
              <a:rPr lang="en" sz="1600" dirty="0"/>
              <a:t>] - democracy[j]) ^ 4</a:t>
            </a:r>
            <a:endParaRPr lang="ru-RU" sz="1600"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CF437DB8-4752-194D-87AE-1CF9CE5C5B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79895" y="2670809"/>
            <a:ext cx="9832209" cy="3896976"/>
          </a:xfrm>
          <a:prstGeom prst="rect">
            <a:avLst/>
          </a:prstGeom>
        </p:spPr>
      </p:pic>
      <p:cxnSp>
        <p:nvCxnSpPr>
          <p:cNvPr id="9" name="Прямая соединительная линия 8">
            <a:extLst>
              <a:ext uri="{FF2B5EF4-FFF2-40B4-BE49-F238E27FC236}">
                <a16:creationId xmlns:a16="http://schemas.microsoft.com/office/drawing/2014/main" id="{558BF2F1-B554-1B43-AFCD-1A9E91CD4B7C}"/>
              </a:ext>
            </a:extLst>
          </p:cNvPr>
          <p:cNvCxnSpPr/>
          <p:nvPr/>
        </p:nvCxnSpPr>
        <p:spPr>
          <a:xfrm>
            <a:off x="6337738" y="966953"/>
            <a:ext cx="0" cy="1597571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412C5C22-CCD0-2D43-851C-0D9859705E80}"/>
              </a:ext>
            </a:extLst>
          </p:cNvPr>
          <p:cNvSpPr txBox="1"/>
          <p:nvPr/>
        </p:nvSpPr>
        <p:spPr>
          <a:xfrm>
            <a:off x="6652881" y="852229"/>
            <a:ext cx="1906612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1600" dirty="0"/>
              <a:t>Размеры коалиций</a:t>
            </a:r>
            <a:r>
              <a:rPr lang="en-US" sz="1600" dirty="0"/>
              <a:t>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10 (Australia)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54 (Brazil)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39 (Turkey)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63 (Russia)</a:t>
            </a:r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AC562172-78F4-A245-8C73-34A73AAD6E4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79894" y="2704890"/>
            <a:ext cx="9832209" cy="38736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9690661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2263</TotalTime>
  <Words>1014</Words>
  <Application>Microsoft Macintosh PowerPoint</Application>
  <PresentationFormat>Широкоэкранный</PresentationFormat>
  <Paragraphs>166</Paragraphs>
  <Slides>19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19</vt:i4>
      </vt:variant>
    </vt:vector>
  </HeadingPairs>
  <TitlesOfParts>
    <vt:vector size="23" baseType="lpstr">
      <vt:lpstr>Arial</vt:lpstr>
      <vt:lpstr>Calibri</vt:lpstr>
      <vt:lpstr>Calibri Light</vt:lpstr>
      <vt:lpstr>Тема Office</vt:lpstr>
      <vt:lpstr>Результаты работы алгоритма при разных значениях параметров</vt:lpstr>
      <vt:lpstr>166 стран, 2 коалиции</vt:lpstr>
      <vt:lpstr>166 стран, 2 коалиции</vt:lpstr>
      <vt:lpstr>166 стран, 3 коалиции</vt:lpstr>
      <vt:lpstr>166 стран, 3 коалиции</vt:lpstr>
      <vt:lpstr>166 стран, 3 коалиции</vt:lpstr>
      <vt:lpstr>166 стран, 4 коалиции</vt:lpstr>
      <vt:lpstr>166 стран, 4 коалиции</vt:lpstr>
      <vt:lpstr>166 стран, 4 коалиции</vt:lpstr>
      <vt:lpstr>166 стран, 5 коалиций</vt:lpstr>
      <vt:lpstr>166 стран, 5 коалиций</vt:lpstr>
      <vt:lpstr>166 стран, 5 коалиций</vt:lpstr>
      <vt:lpstr>166 стран, 5 коалиций</vt:lpstr>
      <vt:lpstr>166 стран, 5 коалиций</vt:lpstr>
      <vt:lpstr>166 стран, 6 коалиций</vt:lpstr>
      <vt:lpstr>166 стран, 6 коалиций</vt:lpstr>
      <vt:lpstr>166 стран, 6 коалиций</vt:lpstr>
      <vt:lpstr>166 стран, 6 коалиций</vt:lpstr>
      <vt:lpstr>Презентация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Microsoft Office User</dc:creator>
  <cp:lastModifiedBy>Microsoft Office User</cp:lastModifiedBy>
  <cp:revision>29</cp:revision>
  <dcterms:created xsi:type="dcterms:W3CDTF">2021-07-14T18:12:32Z</dcterms:created>
  <dcterms:modified xsi:type="dcterms:W3CDTF">2021-07-18T21:27:42Z</dcterms:modified>
</cp:coreProperties>
</file>

<file path=docProps/thumbnail.jpeg>
</file>